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emf" ContentType="image/x-emf"/>
  <Default Extension="gif" ContentType="image/gif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45"/>
  </p:handoutMasterIdLst>
  <p:sldIdLst>
    <p:sldId id="315" r:id="rId3"/>
    <p:sldId id="389" r:id="rId4"/>
    <p:sldId id="390" r:id="rId5"/>
    <p:sldId id="391" r:id="rId6"/>
    <p:sldId id="392" r:id="rId7"/>
    <p:sldId id="393" r:id="rId8"/>
    <p:sldId id="394" r:id="rId9"/>
    <p:sldId id="395" r:id="rId10"/>
    <p:sldId id="396" r:id="rId11"/>
    <p:sldId id="397" r:id="rId12"/>
    <p:sldId id="398" r:id="rId13"/>
    <p:sldId id="399" r:id="rId14"/>
    <p:sldId id="402" r:id="rId15"/>
    <p:sldId id="403" r:id="rId16"/>
    <p:sldId id="404" r:id="rId17"/>
    <p:sldId id="409" r:id="rId18"/>
    <p:sldId id="410" r:id="rId19"/>
    <p:sldId id="411" r:id="rId20"/>
    <p:sldId id="412" r:id="rId21"/>
    <p:sldId id="413" r:id="rId22"/>
    <p:sldId id="414" r:id="rId23"/>
    <p:sldId id="415" r:id="rId24"/>
    <p:sldId id="416" r:id="rId25"/>
    <p:sldId id="417" r:id="rId26"/>
    <p:sldId id="418" r:id="rId27"/>
    <p:sldId id="419" r:id="rId28"/>
    <p:sldId id="420" r:id="rId29"/>
    <p:sldId id="421" r:id="rId30"/>
    <p:sldId id="422" r:id="rId31"/>
    <p:sldId id="423" r:id="rId32"/>
    <p:sldId id="424" r:id="rId33"/>
    <p:sldId id="425" r:id="rId34"/>
    <p:sldId id="426" r:id="rId35"/>
    <p:sldId id="427" r:id="rId36"/>
    <p:sldId id="428" r:id="rId37"/>
    <p:sldId id="429" r:id="rId38"/>
    <p:sldId id="430" r:id="rId39"/>
    <p:sldId id="431" r:id="rId40"/>
    <p:sldId id="432" r:id="rId41"/>
    <p:sldId id="433" r:id="rId42"/>
    <p:sldId id="434" r:id="rId43"/>
    <p:sldId id="435" r:id="rId44"/>
  </p:sldIdLst>
  <p:sldSz cx="9144000" cy="6858000" type="screen4x3"/>
  <p:notesSz cx="6858000" cy="9144000"/>
  <p:custDataLst>
    <p:tags r:id="rId49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  <a:srgbClr val="996633"/>
    <a:srgbClr val="663300"/>
    <a:srgbClr val="008000"/>
    <a:srgbClr val="003300"/>
    <a:srgbClr val="040000"/>
    <a:srgbClr val="336600"/>
    <a:srgbClr val="F0F1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248"/>
    <p:restoredTop sz="94588"/>
  </p:normalViewPr>
  <p:slideViewPr>
    <p:cSldViewPr showGuides="1">
      <p:cViewPr varScale="1">
        <p:scale>
          <a:sx n="87" d="100"/>
          <a:sy n="87" d="100"/>
        </p:scale>
        <p:origin x="1192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9" Type="http://schemas.openxmlformats.org/officeDocument/2006/relationships/tags" Target="tags/tag1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handoutMaster" Target="handoutMasters/handoutMaster1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13.vml.rels><?xml version="1.0" encoding="UTF-8" standalone="yes"?>
<Relationships xmlns="http://schemas.openxmlformats.org/package/2006/relationships"><Relationship Id="rId4" Type="http://schemas.openxmlformats.org/officeDocument/2006/relationships/image" Target="../media/image36.wmf"/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46.wmf"/><Relationship Id="rId1" Type="http://schemas.openxmlformats.org/officeDocument/2006/relationships/image" Target="../media/image44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wmf"/></Relationships>
</file>

<file path=ppt/drawings/_rels/vmlDrawing17.vml.rels><?xml version="1.0" encoding="UTF-8" standalone="yes"?>
<Relationships xmlns="http://schemas.openxmlformats.org/package/2006/relationships"><Relationship Id="rId5" Type="http://schemas.openxmlformats.org/officeDocument/2006/relationships/image" Target="../media/image52.wmf"/><Relationship Id="rId4" Type="http://schemas.openxmlformats.org/officeDocument/2006/relationships/image" Target="../media/image49.wmf"/><Relationship Id="rId3" Type="http://schemas.openxmlformats.org/officeDocument/2006/relationships/image" Target="../media/image51.wmf"/><Relationship Id="rId2" Type="http://schemas.openxmlformats.org/officeDocument/2006/relationships/image" Target="../media/image50.wmf"/><Relationship Id="rId1" Type="http://schemas.openxmlformats.org/officeDocument/2006/relationships/image" Target="../media/image44.w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6.wmf"/><Relationship Id="rId1" Type="http://schemas.openxmlformats.org/officeDocument/2006/relationships/image" Target="../media/image50.wmf"/></Relationships>
</file>

<file path=ppt/drawings/_rels/vmlDrawing19.vml.rels><?xml version="1.0" encoding="UTF-8" standalone="yes"?>
<Relationships xmlns="http://schemas.openxmlformats.org/package/2006/relationships"><Relationship Id="rId5" Type="http://schemas.openxmlformats.org/officeDocument/2006/relationships/image" Target="../media/image51.wmf"/><Relationship Id="rId4" Type="http://schemas.openxmlformats.org/officeDocument/2006/relationships/image" Target="../media/image56.wmf"/><Relationship Id="rId3" Type="http://schemas.openxmlformats.org/officeDocument/2006/relationships/image" Target="../media/image55.wmf"/><Relationship Id="rId2" Type="http://schemas.openxmlformats.org/officeDocument/2006/relationships/image" Target="../media/image35.wmf"/><Relationship Id="rId1" Type="http://schemas.openxmlformats.org/officeDocument/2006/relationships/image" Target="../media/image5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46.wmf"/><Relationship Id="rId2" Type="http://schemas.openxmlformats.org/officeDocument/2006/relationships/image" Target="../media/image50.wmf"/><Relationship Id="rId1" Type="http://schemas.openxmlformats.org/officeDocument/2006/relationships/image" Target="../media/image53.w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8.wmf"/><Relationship Id="rId1" Type="http://schemas.openxmlformats.org/officeDocument/2006/relationships/image" Target="../media/image57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5.vml.rels><?xml version="1.0" encoding="UTF-8" standalone="yes"?>
<Relationships xmlns="http://schemas.openxmlformats.org/package/2006/relationships"><Relationship Id="rId7" Type="http://schemas.openxmlformats.org/officeDocument/2006/relationships/image" Target="../media/image21.wmf"/><Relationship Id="rId6" Type="http://schemas.openxmlformats.org/officeDocument/2006/relationships/image" Target="../media/image20.wmf"/><Relationship Id="rId5" Type="http://schemas.openxmlformats.org/officeDocument/2006/relationships/image" Target="../media/image19.wmf"/><Relationship Id="rId4" Type="http://schemas.openxmlformats.org/officeDocument/2006/relationships/image" Target="../media/image18.wmf"/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3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16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39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39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39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Freeform 2"/>
          <p:cNvSpPr/>
          <p:nvPr/>
        </p:nvSpPr>
        <p:spPr>
          <a:xfrm>
            <a:off x="4760913" y="20638"/>
            <a:ext cx="4438650" cy="4038600"/>
          </a:xfrm>
          <a:custGeom>
            <a:avLst/>
            <a:gdLst/>
            <a:ahLst/>
            <a:cxnLst>
              <a:cxn ang="0">
                <a:pos x="1520001873" y="264126065"/>
              </a:cxn>
              <a:cxn ang="0">
                <a:pos x="726954943" y="2147483646"/>
              </a:cxn>
              <a:cxn ang="0">
                <a:pos x="165217771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1056496135"/>
              </a:cxn>
              <a:cxn ang="0">
                <a:pos x="2147483646" y="1914905847"/>
              </a:cxn>
              <a:cxn ang="0">
                <a:pos x="2147483646" y="726346679"/>
              </a:cxn>
              <a:cxn ang="0">
                <a:pos x="2147483646" y="132063033"/>
              </a:cxn>
              <a:cxn ang="0">
                <a:pos x="1520001873" y="264126065"/>
              </a:cxn>
            </a:cxnLst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>
              <a:alpha val="100000"/>
            </a:schemeClr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2051" name="Group 3"/>
          <p:cNvGrpSpPr/>
          <p:nvPr/>
        </p:nvGrpSpPr>
        <p:grpSpPr>
          <a:xfrm>
            <a:off x="4572000" y="28575"/>
            <a:ext cx="4756150" cy="4338638"/>
            <a:chOff x="2918" y="18"/>
            <a:chExt cx="2958" cy="2699"/>
          </a:xfrm>
        </p:grpSpPr>
        <p:sp>
          <p:nvSpPr>
            <p:cNvPr id="2217" name="Freeform 4"/>
            <p:cNvSpPr/>
            <p:nvPr/>
          </p:nvSpPr>
          <p:spPr>
            <a:xfrm>
              <a:off x="3060" y="18"/>
              <a:ext cx="490" cy="187"/>
            </a:xfrm>
            <a:custGeom>
              <a:avLst/>
              <a:gdLst/>
              <a:ahLst/>
              <a:cxnLst>
                <a:cxn ang="0">
                  <a:pos x="1814" y="637"/>
                </a:cxn>
                <a:cxn ang="0">
                  <a:pos x="2324" y="510"/>
                </a:cxn>
                <a:cxn ang="0">
                  <a:pos x="2349" y="435"/>
                </a:cxn>
                <a:cxn ang="0">
                  <a:pos x="2248" y="0"/>
                </a:cxn>
                <a:cxn ang="0">
                  <a:pos x="636" y="0"/>
                </a:cxn>
                <a:cxn ang="0">
                  <a:pos x="258" y="561"/>
                </a:cxn>
                <a:cxn ang="0">
                  <a:pos x="1814" y="637"/>
                </a:cxn>
              </a:cxnLst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18" name="Freeform 5"/>
            <p:cNvSpPr>
              <a:spLocks noEditPoints="1"/>
            </p:cNvSpPr>
            <p:nvPr/>
          </p:nvSpPr>
          <p:spPr>
            <a:xfrm>
              <a:off x="2918" y="18"/>
              <a:ext cx="2958" cy="2699"/>
            </a:xfrm>
            <a:custGeom>
              <a:avLst/>
              <a:gdLst/>
              <a:ahLst/>
              <a:cxnLst>
                <a:cxn ang="0">
                  <a:pos x="12884" y="25"/>
                </a:cxn>
                <a:cxn ang="0">
                  <a:pos x="4015" y="0"/>
                </a:cxn>
                <a:cxn ang="0">
                  <a:pos x="5754" y="536"/>
                </a:cxn>
                <a:cxn ang="0">
                  <a:pos x="4450" y="996"/>
                </a:cxn>
                <a:cxn ang="0">
                  <a:pos x="5294" y="1814"/>
                </a:cxn>
                <a:cxn ang="0">
                  <a:pos x="1891" y="1531"/>
                </a:cxn>
                <a:cxn ang="0">
                  <a:pos x="662" y="1607"/>
                </a:cxn>
                <a:cxn ang="0">
                  <a:pos x="5087" y="12439"/>
                </a:cxn>
                <a:cxn ang="0">
                  <a:pos x="3681" y="8714"/>
                </a:cxn>
                <a:cxn ang="0">
                  <a:pos x="2685" y="9603"/>
                </a:cxn>
                <a:cxn ang="0">
                  <a:pos x="2402" y="11114"/>
                </a:cxn>
                <a:cxn ang="0">
                  <a:pos x="3170" y="6768"/>
                </a:cxn>
                <a:cxn ang="0">
                  <a:pos x="3914" y="5823"/>
                </a:cxn>
                <a:cxn ang="0">
                  <a:pos x="5345" y="6055"/>
                </a:cxn>
                <a:cxn ang="0">
                  <a:pos x="4809" y="7819"/>
                </a:cxn>
                <a:cxn ang="0">
                  <a:pos x="4910" y="10088"/>
                </a:cxn>
                <a:cxn ang="0">
                  <a:pos x="13167" y="12338"/>
                </a:cxn>
                <a:cxn ang="0">
                  <a:pos x="11610" y="10907"/>
                </a:cxn>
                <a:cxn ang="0">
                  <a:pos x="10866" y="8815"/>
                </a:cxn>
                <a:cxn ang="0">
                  <a:pos x="10123" y="6899"/>
                </a:cxn>
                <a:cxn ang="0">
                  <a:pos x="11761" y="6540"/>
                </a:cxn>
                <a:cxn ang="0">
                  <a:pos x="10406" y="5696"/>
                </a:cxn>
                <a:cxn ang="0">
                  <a:pos x="11225" y="5772"/>
                </a:cxn>
                <a:cxn ang="0">
                  <a:pos x="11200" y="5337"/>
                </a:cxn>
                <a:cxn ang="0">
                  <a:pos x="9612" y="5388"/>
                </a:cxn>
                <a:cxn ang="0">
                  <a:pos x="9127" y="8764"/>
                </a:cxn>
                <a:cxn ang="0">
                  <a:pos x="8874" y="5873"/>
                </a:cxn>
                <a:cxn ang="0">
                  <a:pos x="8464" y="4650"/>
                </a:cxn>
                <a:cxn ang="0">
                  <a:pos x="8874" y="3472"/>
                </a:cxn>
                <a:cxn ang="0">
                  <a:pos x="8667" y="2527"/>
                </a:cxn>
                <a:cxn ang="0">
                  <a:pos x="8464" y="1582"/>
                </a:cxn>
                <a:cxn ang="0">
                  <a:pos x="9435" y="2633"/>
                </a:cxn>
                <a:cxn ang="0">
                  <a:pos x="10608" y="1203"/>
                </a:cxn>
                <a:cxn ang="0">
                  <a:pos x="10457" y="2426"/>
                </a:cxn>
                <a:cxn ang="0">
                  <a:pos x="10254" y="3321"/>
                </a:cxn>
                <a:cxn ang="0">
                  <a:pos x="10254" y="4625"/>
                </a:cxn>
                <a:cxn ang="0">
                  <a:pos x="14264" y="4625"/>
                </a:cxn>
                <a:cxn ang="0">
                  <a:pos x="14163" y="1941"/>
                </a:cxn>
                <a:cxn ang="0">
                  <a:pos x="6366" y="1764"/>
                </a:cxn>
                <a:cxn ang="0">
                  <a:pos x="7494" y="2376"/>
                </a:cxn>
                <a:cxn ang="0">
                  <a:pos x="4374" y="4984"/>
                </a:cxn>
                <a:cxn ang="0">
                  <a:pos x="1765" y="2502"/>
                </a:cxn>
                <a:cxn ang="0">
                  <a:pos x="4884" y="2709"/>
                </a:cxn>
                <a:cxn ang="0">
                  <a:pos x="5623" y="2684"/>
                </a:cxn>
                <a:cxn ang="0">
                  <a:pos x="7721" y="3093"/>
                </a:cxn>
                <a:cxn ang="0">
                  <a:pos x="7059" y="6540"/>
                </a:cxn>
                <a:cxn ang="0">
                  <a:pos x="6649" y="3498"/>
                </a:cxn>
                <a:cxn ang="0">
                  <a:pos x="4374" y="4984"/>
                </a:cxn>
                <a:cxn ang="0">
                  <a:pos x="5704" y="5747"/>
                </a:cxn>
                <a:cxn ang="0">
                  <a:pos x="6315" y="4038"/>
                </a:cxn>
                <a:cxn ang="0">
                  <a:pos x="8333" y="7460"/>
                </a:cxn>
                <a:cxn ang="0">
                  <a:pos x="5496" y="8198"/>
                </a:cxn>
                <a:cxn ang="0">
                  <a:pos x="7898" y="7076"/>
                </a:cxn>
                <a:cxn ang="0">
                  <a:pos x="8131" y="3396"/>
                </a:cxn>
                <a:cxn ang="0">
                  <a:pos x="8004" y="5443"/>
                </a:cxn>
                <a:cxn ang="0">
                  <a:pos x="7645" y="3680"/>
                </a:cxn>
                <a:cxn ang="0">
                  <a:pos x="12965" y="4574"/>
                </a:cxn>
                <a:cxn ang="0">
                  <a:pos x="11786" y="4139"/>
                </a:cxn>
              </a:cxnLst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19" name="Freeform 6"/>
            <p:cNvSpPr/>
            <p:nvPr/>
          </p:nvSpPr>
          <p:spPr>
            <a:xfrm>
              <a:off x="3621" y="1287"/>
              <a:ext cx="238" cy="283"/>
            </a:xfrm>
            <a:custGeom>
              <a:avLst/>
              <a:gdLst/>
              <a:ahLst/>
              <a:cxnLst>
                <a:cxn ang="0">
                  <a:pos x="1028" y="384"/>
                </a:cxn>
                <a:cxn ang="0">
                  <a:pos x="694" y="1430"/>
                </a:cxn>
                <a:cxn ang="0">
                  <a:pos x="1028" y="384"/>
                </a:cxn>
              </a:cxnLst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0" name="Freeform 7"/>
            <p:cNvSpPr/>
            <p:nvPr/>
          </p:nvSpPr>
          <p:spPr>
            <a:xfrm>
              <a:off x="3403" y="1403"/>
              <a:ext cx="208" cy="379"/>
            </a:xfrm>
            <a:custGeom>
              <a:avLst/>
              <a:gdLst/>
              <a:ahLst/>
              <a:cxnLst>
                <a:cxn ang="0">
                  <a:pos x="487" y="687"/>
                </a:cxn>
                <a:cxn ang="0">
                  <a:pos x="309" y="1764"/>
                </a:cxn>
                <a:cxn ang="0">
                  <a:pos x="1030" y="1147"/>
                </a:cxn>
                <a:cxn ang="0">
                  <a:pos x="954" y="611"/>
                </a:cxn>
                <a:cxn ang="0">
                  <a:pos x="487" y="687"/>
                </a:cxn>
              </a:cxnLst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1" name="Freeform 8"/>
            <p:cNvSpPr/>
            <p:nvPr/>
          </p:nvSpPr>
          <p:spPr>
            <a:xfrm>
              <a:off x="3272" y="645"/>
              <a:ext cx="683" cy="318"/>
            </a:xfrm>
            <a:custGeom>
              <a:avLst/>
              <a:gdLst/>
              <a:ahLst/>
              <a:cxnLst>
                <a:cxn ang="0">
                  <a:pos x="2869" y="101"/>
                </a:cxn>
                <a:cxn ang="0">
                  <a:pos x="612" y="101"/>
                </a:cxn>
                <a:cxn ang="0">
                  <a:pos x="51" y="636"/>
                </a:cxn>
                <a:cxn ang="0">
                  <a:pos x="1538" y="1479"/>
                </a:cxn>
                <a:cxn ang="0">
                  <a:pos x="2459" y="1378"/>
                </a:cxn>
                <a:cxn ang="0">
                  <a:pos x="2894" y="1353"/>
                </a:cxn>
                <a:cxn ang="0">
                  <a:pos x="2869" y="101"/>
                </a:cxn>
              </a:cxnLst>
              <a:pathLst>
                <a:path w="135" h="63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2" name="Freeform 9"/>
            <p:cNvSpPr/>
            <p:nvPr/>
          </p:nvSpPr>
          <p:spPr>
            <a:xfrm>
              <a:off x="4046" y="1545"/>
              <a:ext cx="490" cy="515"/>
            </a:xfrm>
            <a:custGeom>
              <a:avLst/>
              <a:gdLst/>
              <a:ahLst/>
              <a:cxnLst>
                <a:cxn ang="0">
                  <a:pos x="1707" y="126"/>
                </a:cxn>
                <a:cxn ang="0">
                  <a:pos x="793" y="126"/>
                </a:cxn>
                <a:cxn ang="0">
                  <a:pos x="308" y="1454"/>
                </a:cxn>
                <a:cxn ang="0">
                  <a:pos x="2016" y="1580"/>
                </a:cxn>
                <a:cxn ang="0">
                  <a:pos x="1707" y="126"/>
                </a:cxn>
              </a:cxnLst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3" name="Freeform 10"/>
            <p:cNvSpPr/>
            <p:nvPr/>
          </p:nvSpPr>
          <p:spPr>
            <a:xfrm>
              <a:off x="5173" y="1024"/>
              <a:ext cx="501" cy="96"/>
            </a:xfrm>
            <a:custGeom>
              <a:avLst/>
              <a:gdLst/>
              <a:ahLst/>
              <a:cxnLst>
                <a:cxn ang="0">
                  <a:pos x="385" y="0"/>
                </a:cxn>
                <a:cxn ang="0">
                  <a:pos x="1022" y="384"/>
                </a:cxn>
                <a:cxn ang="0">
                  <a:pos x="385" y="0"/>
                </a:cxn>
              </a:cxnLst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4" name="Freeform 11"/>
            <p:cNvSpPr/>
            <p:nvPr/>
          </p:nvSpPr>
          <p:spPr>
            <a:xfrm>
              <a:off x="5340" y="1004"/>
              <a:ext cx="385" cy="237"/>
            </a:xfrm>
            <a:custGeom>
              <a:avLst/>
              <a:gdLst/>
              <a:ahLst/>
              <a:cxnLst>
                <a:cxn ang="0">
                  <a:pos x="537" y="943"/>
                </a:cxn>
                <a:cxn ang="0">
                  <a:pos x="1798" y="434"/>
                </a:cxn>
                <a:cxn ang="0">
                  <a:pos x="1231" y="76"/>
                </a:cxn>
                <a:cxn ang="0">
                  <a:pos x="486" y="812"/>
                </a:cxn>
                <a:cxn ang="0">
                  <a:pos x="537" y="943"/>
                </a:cxn>
              </a:cxnLst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5" name="Freeform 12"/>
            <p:cNvSpPr/>
            <p:nvPr/>
          </p:nvSpPr>
          <p:spPr>
            <a:xfrm>
              <a:off x="5325" y="1201"/>
              <a:ext cx="415" cy="187"/>
            </a:xfrm>
            <a:custGeom>
              <a:avLst/>
              <a:gdLst/>
              <a:ahLst/>
              <a:cxnLst>
                <a:cxn ang="0">
                  <a:pos x="1842" y="152"/>
                </a:cxn>
                <a:cxn ang="0">
                  <a:pos x="612" y="435"/>
                </a:cxn>
                <a:cxn ang="0">
                  <a:pos x="435" y="662"/>
                </a:cxn>
                <a:cxn ang="0">
                  <a:pos x="1948" y="586"/>
                </a:cxn>
                <a:cxn ang="0">
                  <a:pos x="2100" y="510"/>
                </a:cxn>
                <a:cxn ang="0">
                  <a:pos x="2100" y="0"/>
                </a:cxn>
                <a:cxn ang="0">
                  <a:pos x="1842" y="152"/>
                </a:cxn>
              </a:cxnLst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6" name="Freeform 13"/>
            <p:cNvSpPr/>
            <p:nvPr/>
          </p:nvSpPr>
          <p:spPr>
            <a:xfrm>
              <a:off x="5001" y="1378"/>
              <a:ext cx="698" cy="167"/>
            </a:xfrm>
            <a:custGeom>
              <a:avLst/>
              <a:gdLst/>
              <a:ahLst/>
              <a:cxnLst>
                <a:cxn ang="0">
                  <a:pos x="536" y="25"/>
                </a:cxn>
                <a:cxn ang="0">
                  <a:pos x="202" y="359"/>
                </a:cxn>
                <a:cxn ang="0">
                  <a:pos x="1457" y="562"/>
                </a:cxn>
                <a:cxn ang="0">
                  <a:pos x="2994" y="587"/>
                </a:cxn>
                <a:cxn ang="0">
                  <a:pos x="2918" y="202"/>
                </a:cxn>
                <a:cxn ang="0">
                  <a:pos x="2099" y="76"/>
                </a:cxn>
                <a:cxn ang="0">
                  <a:pos x="536" y="25"/>
                </a:cxn>
              </a:cxnLst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7" name="Freeform 14"/>
            <p:cNvSpPr/>
            <p:nvPr/>
          </p:nvSpPr>
          <p:spPr>
            <a:xfrm>
              <a:off x="5077" y="1540"/>
              <a:ext cx="567" cy="146"/>
            </a:xfrm>
            <a:custGeom>
              <a:avLst/>
              <a:gdLst/>
              <a:ahLst/>
              <a:cxnLst>
                <a:cxn ang="0">
                  <a:pos x="2511" y="483"/>
                </a:cxn>
                <a:cxn ang="0">
                  <a:pos x="2638" y="101"/>
                </a:cxn>
                <a:cxn ang="0">
                  <a:pos x="1898" y="252"/>
                </a:cxn>
                <a:cxn ang="0">
                  <a:pos x="921" y="151"/>
                </a:cxn>
                <a:cxn ang="0">
                  <a:pos x="51" y="101"/>
                </a:cxn>
                <a:cxn ang="0">
                  <a:pos x="2511" y="483"/>
                </a:cxn>
              </a:cxnLst>
              <a:pathLst>
                <a:path w="112" h="29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8" name="Freeform 15"/>
            <p:cNvSpPr/>
            <p:nvPr/>
          </p:nvSpPr>
          <p:spPr>
            <a:xfrm>
              <a:off x="5042" y="1656"/>
              <a:ext cx="581" cy="480"/>
            </a:xfrm>
            <a:custGeom>
              <a:avLst/>
              <a:gdLst/>
              <a:ahLst/>
              <a:cxnLst>
                <a:cxn ang="0">
                  <a:pos x="76" y="1354"/>
                </a:cxn>
                <a:cxn ang="0">
                  <a:pos x="662" y="1379"/>
                </a:cxn>
                <a:cxn ang="0">
                  <a:pos x="1278" y="1965"/>
                </a:cxn>
                <a:cxn ang="0">
                  <a:pos x="1506" y="2142"/>
                </a:cxn>
                <a:cxn ang="0">
                  <a:pos x="2066" y="1329"/>
                </a:cxn>
                <a:cxn ang="0">
                  <a:pos x="2834" y="1329"/>
                </a:cxn>
                <a:cxn ang="0">
                  <a:pos x="2016" y="687"/>
                </a:cxn>
                <a:cxn ang="0">
                  <a:pos x="945" y="409"/>
                </a:cxn>
                <a:cxn ang="0">
                  <a:pos x="308" y="1046"/>
                </a:cxn>
                <a:cxn ang="0">
                  <a:pos x="76" y="1354"/>
                </a:cxn>
              </a:cxnLst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9" name="Freeform 16"/>
            <p:cNvSpPr/>
            <p:nvPr/>
          </p:nvSpPr>
          <p:spPr>
            <a:xfrm>
              <a:off x="5421" y="1464"/>
              <a:ext cx="329" cy="854"/>
            </a:xfrm>
            <a:custGeom>
              <a:avLst/>
              <a:gdLst/>
              <a:ahLst/>
              <a:cxnLst>
                <a:cxn ang="0">
                  <a:pos x="1306" y="1021"/>
                </a:cxn>
                <a:cxn ang="0">
                  <a:pos x="562" y="1253"/>
                </a:cxn>
                <a:cxn ang="0">
                  <a:pos x="562" y="1506"/>
                </a:cxn>
                <a:cxn ang="0">
                  <a:pos x="1281" y="2299"/>
                </a:cxn>
                <a:cxn ang="0">
                  <a:pos x="871" y="3012"/>
                </a:cxn>
                <a:cxn ang="0">
                  <a:pos x="0" y="3780"/>
                </a:cxn>
                <a:cxn ang="0">
                  <a:pos x="435" y="3957"/>
                </a:cxn>
                <a:cxn ang="0">
                  <a:pos x="1205" y="4240"/>
                </a:cxn>
                <a:cxn ang="0">
                  <a:pos x="1615" y="4139"/>
                </a:cxn>
                <a:cxn ang="0">
                  <a:pos x="1665" y="0"/>
                </a:cxn>
                <a:cxn ang="0">
                  <a:pos x="1306" y="1021"/>
                </a:cxn>
              </a:cxnLst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052" name="Group 17"/>
          <p:cNvGrpSpPr/>
          <p:nvPr/>
        </p:nvGrpSpPr>
        <p:grpSpPr>
          <a:xfrm>
            <a:off x="554038" y="36513"/>
            <a:ext cx="7891462" cy="6821487"/>
            <a:chOff x="349" y="23"/>
            <a:chExt cx="4971" cy="4297"/>
          </a:xfrm>
        </p:grpSpPr>
        <p:sp>
          <p:nvSpPr>
            <p:cNvPr id="18" name="Rectangle 1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73" name="Freeform 19"/>
            <p:cNvSpPr>
              <a:spLocks noEditPoints="1"/>
            </p:cNvSpPr>
            <p:nvPr/>
          </p:nvSpPr>
          <p:spPr>
            <a:xfrm>
              <a:off x="38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4" name="Freeform 20"/>
            <p:cNvSpPr>
              <a:spLocks noEditPoints="1"/>
            </p:cNvSpPr>
            <p:nvPr/>
          </p:nvSpPr>
          <p:spPr>
            <a:xfrm>
              <a:off x="38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5" name="Freeform 21"/>
            <p:cNvSpPr>
              <a:spLocks noEditPoints="1"/>
            </p:cNvSpPr>
            <p:nvPr/>
          </p:nvSpPr>
          <p:spPr>
            <a:xfrm>
              <a:off x="38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6" name="Freeform 22"/>
            <p:cNvSpPr>
              <a:spLocks noEditPoints="1"/>
            </p:cNvSpPr>
            <p:nvPr/>
          </p:nvSpPr>
          <p:spPr>
            <a:xfrm>
              <a:off x="38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7" name="Freeform 23"/>
            <p:cNvSpPr>
              <a:spLocks noEditPoints="1"/>
            </p:cNvSpPr>
            <p:nvPr/>
          </p:nvSpPr>
          <p:spPr>
            <a:xfrm>
              <a:off x="38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8" name="Freeform 24"/>
            <p:cNvSpPr>
              <a:spLocks noEditPoints="1"/>
            </p:cNvSpPr>
            <p:nvPr/>
          </p:nvSpPr>
          <p:spPr>
            <a:xfrm>
              <a:off x="38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9" name="Freeform 25"/>
            <p:cNvSpPr>
              <a:spLocks noEditPoints="1"/>
            </p:cNvSpPr>
            <p:nvPr/>
          </p:nvSpPr>
          <p:spPr>
            <a:xfrm>
              <a:off x="38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0" name="Freeform 26"/>
            <p:cNvSpPr>
              <a:spLocks noEditPoints="1"/>
            </p:cNvSpPr>
            <p:nvPr/>
          </p:nvSpPr>
          <p:spPr>
            <a:xfrm>
              <a:off x="38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1" name="Freeform 27"/>
            <p:cNvSpPr>
              <a:spLocks noEditPoints="1"/>
            </p:cNvSpPr>
            <p:nvPr/>
          </p:nvSpPr>
          <p:spPr>
            <a:xfrm>
              <a:off x="38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2" name="Freeform 28"/>
            <p:cNvSpPr>
              <a:spLocks noEditPoints="1"/>
            </p:cNvSpPr>
            <p:nvPr/>
          </p:nvSpPr>
          <p:spPr>
            <a:xfrm>
              <a:off x="38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9" name="Rectangle 2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Rectangle 3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85" name="Freeform 31"/>
            <p:cNvSpPr>
              <a:spLocks noEditPoints="1"/>
            </p:cNvSpPr>
            <p:nvPr/>
          </p:nvSpPr>
          <p:spPr>
            <a:xfrm>
              <a:off x="82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6" name="Freeform 32"/>
            <p:cNvSpPr>
              <a:spLocks noEditPoints="1"/>
            </p:cNvSpPr>
            <p:nvPr/>
          </p:nvSpPr>
          <p:spPr>
            <a:xfrm>
              <a:off x="82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7" name="Freeform 33"/>
            <p:cNvSpPr>
              <a:spLocks noEditPoints="1"/>
            </p:cNvSpPr>
            <p:nvPr/>
          </p:nvSpPr>
          <p:spPr>
            <a:xfrm>
              <a:off x="82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8" name="Freeform 34"/>
            <p:cNvSpPr>
              <a:spLocks noEditPoints="1"/>
            </p:cNvSpPr>
            <p:nvPr/>
          </p:nvSpPr>
          <p:spPr>
            <a:xfrm>
              <a:off x="82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9" name="Freeform 35"/>
            <p:cNvSpPr>
              <a:spLocks noEditPoints="1"/>
            </p:cNvSpPr>
            <p:nvPr/>
          </p:nvSpPr>
          <p:spPr>
            <a:xfrm>
              <a:off x="82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0" name="Freeform 36"/>
            <p:cNvSpPr>
              <a:spLocks noEditPoints="1"/>
            </p:cNvSpPr>
            <p:nvPr/>
          </p:nvSpPr>
          <p:spPr>
            <a:xfrm>
              <a:off x="82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1" name="Freeform 37"/>
            <p:cNvSpPr>
              <a:spLocks noEditPoints="1"/>
            </p:cNvSpPr>
            <p:nvPr/>
          </p:nvSpPr>
          <p:spPr>
            <a:xfrm>
              <a:off x="82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2" name="Freeform 38"/>
            <p:cNvSpPr>
              <a:spLocks noEditPoints="1"/>
            </p:cNvSpPr>
            <p:nvPr/>
          </p:nvSpPr>
          <p:spPr>
            <a:xfrm>
              <a:off x="82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3" name="Freeform 39"/>
            <p:cNvSpPr>
              <a:spLocks noEditPoints="1"/>
            </p:cNvSpPr>
            <p:nvPr/>
          </p:nvSpPr>
          <p:spPr>
            <a:xfrm>
              <a:off x="82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4" name="Freeform 40"/>
            <p:cNvSpPr>
              <a:spLocks noEditPoints="1"/>
            </p:cNvSpPr>
            <p:nvPr/>
          </p:nvSpPr>
          <p:spPr>
            <a:xfrm>
              <a:off x="82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" name="Rectangle 4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Rectangle 4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97" name="Freeform 43"/>
            <p:cNvSpPr>
              <a:spLocks noEditPoints="1"/>
            </p:cNvSpPr>
            <p:nvPr/>
          </p:nvSpPr>
          <p:spPr>
            <a:xfrm>
              <a:off x="127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8" name="Freeform 44"/>
            <p:cNvSpPr>
              <a:spLocks noEditPoints="1"/>
            </p:cNvSpPr>
            <p:nvPr/>
          </p:nvSpPr>
          <p:spPr>
            <a:xfrm>
              <a:off x="127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9" name="Freeform 45"/>
            <p:cNvSpPr>
              <a:spLocks noEditPoints="1"/>
            </p:cNvSpPr>
            <p:nvPr/>
          </p:nvSpPr>
          <p:spPr>
            <a:xfrm>
              <a:off x="127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0" name="Freeform 46"/>
            <p:cNvSpPr>
              <a:spLocks noEditPoints="1"/>
            </p:cNvSpPr>
            <p:nvPr/>
          </p:nvSpPr>
          <p:spPr>
            <a:xfrm>
              <a:off x="127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1" name="Freeform 47"/>
            <p:cNvSpPr>
              <a:spLocks noEditPoints="1"/>
            </p:cNvSpPr>
            <p:nvPr/>
          </p:nvSpPr>
          <p:spPr>
            <a:xfrm>
              <a:off x="127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2" name="Freeform 48"/>
            <p:cNvSpPr>
              <a:spLocks noEditPoints="1"/>
            </p:cNvSpPr>
            <p:nvPr/>
          </p:nvSpPr>
          <p:spPr>
            <a:xfrm>
              <a:off x="127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3" name="Freeform 49"/>
            <p:cNvSpPr>
              <a:spLocks noEditPoints="1"/>
            </p:cNvSpPr>
            <p:nvPr/>
          </p:nvSpPr>
          <p:spPr>
            <a:xfrm>
              <a:off x="127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4" name="Freeform 50"/>
            <p:cNvSpPr>
              <a:spLocks noEditPoints="1"/>
            </p:cNvSpPr>
            <p:nvPr/>
          </p:nvSpPr>
          <p:spPr>
            <a:xfrm>
              <a:off x="127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5" name="Freeform 51"/>
            <p:cNvSpPr>
              <a:spLocks noEditPoints="1"/>
            </p:cNvSpPr>
            <p:nvPr/>
          </p:nvSpPr>
          <p:spPr>
            <a:xfrm>
              <a:off x="127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6" name="Freeform 52"/>
            <p:cNvSpPr>
              <a:spLocks noEditPoints="1"/>
            </p:cNvSpPr>
            <p:nvPr/>
          </p:nvSpPr>
          <p:spPr>
            <a:xfrm>
              <a:off x="127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" name="Rectangle 5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Rectangle 5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09" name="Freeform 55"/>
            <p:cNvSpPr>
              <a:spLocks noEditPoints="1"/>
            </p:cNvSpPr>
            <p:nvPr/>
          </p:nvSpPr>
          <p:spPr>
            <a:xfrm>
              <a:off x="172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0" name="Freeform 56"/>
            <p:cNvSpPr>
              <a:spLocks noEditPoints="1"/>
            </p:cNvSpPr>
            <p:nvPr/>
          </p:nvSpPr>
          <p:spPr>
            <a:xfrm>
              <a:off x="172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1" name="Freeform 57"/>
            <p:cNvSpPr>
              <a:spLocks noEditPoints="1"/>
            </p:cNvSpPr>
            <p:nvPr/>
          </p:nvSpPr>
          <p:spPr>
            <a:xfrm>
              <a:off x="172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2" name="Freeform 58"/>
            <p:cNvSpPr>
              <a:spLocks noEditPoints="1"/>
            </p:cNvSpPr>
            <p:nvPr/>
          </p:nvSpPr>
          <p:spPr>
            <a:xfrm>
              <a:off x="172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3" name="Freeform 59"/>
            <p:cNvSpPr>
              <a:spLocks noEditPoints="1"/>
            </p:cNvSpPr>
            <p:nvPr/>
          </p:nvSpPr>
          <p:spPr>
            <a:xfrm>
              <a:off x="172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4" name="Freeform 60"/>
            <p:cNvSpPr>
              <a:spLocks noEditPoints="1"/>
            </p:cNvSpPr>
            <p:nvPr/>
          </p:nvSpPr>
          <p:spPr>
            <a:xfrm>
              <a:off x="172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5" name="Freeform 61"/>
            <p:cNvSpPr>
              <a:spLocks noEditPoints="1"/>
            </p:cNvSpPr>
            <p:nvPr/>
          </p:nvSpPr>
          <p:spPr>
            <a:xfrm>
              <a:off x="172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6" name="Freeform 62"/>
            <p:cNvSpPr>
              <a:spLocks noEditPoints="1"/>
            </p:cNvSpPr>
            <p:nvPr/>
          </p:nvSpPr>
          <p:spPr>
            <a:xfrm>
              <a:off x="172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7" name="Freeform 63"/>
            <p:cNvSpPr>
              <a:spLocks noEditPoints="1"/>
            </p:cNvSpPr>
            <p:nvPr/>
          </p:nvSpPr>
          <p:spPr>
            <a:xfrm>
              <a:off x="172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8" name="Freeform 64"/>
            <p:cNvSpPr>
              <a:spLocks noEditPoints="1"/>
            </p:cNvSpPr>
            <p:nvPr/>
          </p:nvSpPr>
          <p:spPr>
            <a:xfrm>
              <a:off x="172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6513" name="Rectangle 6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514" name="Rectangle 6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21" name="Freeform 67"/>
            <p:cNvSpPr>
              <a:spLocks noEditPoints="1"/>
            </p:cNvSpPr>
            <p:nvPr/>
          </p:nvSpPr>
          <p:spPr>
            <a:xfrm>
              <a:off x="216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2" name="Freeform 68"/>
            <p:cNvSpPr>
              <a:spLocks noEditPoints="1"/>
            </p:cNvSpPr>
            <p:nvPr/>
          </p:nvSpPr>
          <p:spPr>
            <a:xfrm>
              <a:off x="216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3" name="Freeform 69"/>
            <p:cNvSpPr>
              <a:spLocks noEditPoints="1"/>
            </p:cNvSpPr>
            <p:nvPr/>
          </p:nvSpPr>
          <p:spPr>
            <a:xfrm>
              <a:off x="216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4" name="Freeform 70"/>
            <p:cNvSpPr>
              <a:spLocks noEditPoints="1"/>
            </p:cNvSpPr>
            <p:nvPr/>
          </p:nvSpPr>
          <p:spPr>
            <a:xfrm>
              <a:off x="216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5" name="Freeform 71"/>
            <p:cNvSpPr>
              <a:spLocks noEditPoints="1"/>
            </p:cNvSpPr>
            <p:nvPr/>
          </p:nvSpPr>
          <p:spPr>
            <a:xfrm>
              <a:off x="216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6" name="Freeform 72"/>
            <p:cNvSpPr>
              <a:spLocks noEditPoints="1"/>
            </p:cNvSpPr>
            <p:nvPr/>
          </p:nvSpPr>
          <p:spPr>
            <a:xfrm>
              <a:off x="216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7" name="Freeform 73"/>
            <p:cNvSpPr>
              <a:spLocks noEditPoints="1"/>
            </p:cNvSpPr>
            <p:nvPr/>
          </p:nvSpPr>
          <p:spPr>
            <a:xfrm>
              <a:off x="216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8" name="Freeform 74"/>
            <p:cNvSpPr>
              <a:spLocks noEditPoints="1"/>
            </p:cNvSpPr>
            <p:nvPr/>
          </p:nvSpPr>
          <p:spPr>
            <a:xfrm>
              <a:off x="216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9" name="Freeform 75"/>
            <p:cNvSpPr>
              <a:spLocks noEditPoints="1"/>
            </p:cNvSpPr>
            <p:nvPr/>
          </p:nvSpPr>
          <p:spPr>
            <a:xfrm>
              <a:off x="216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0" name="Freeform 76"/>
            <p:cNvSpPr>
              <a:spLocks noEditPoints="1"/>
            </p:cNvSpPr>
            <p:nvPr/>
          </p:nvSpPr>
          <p:spPr>
            <a:xfrm>
              <a:off x="216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6525" name="Rectangle 7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526" name="Rectangle 7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33" name="Freeform 79"/>
            <p:cNvSpPr>
              <a:spLocks noEditPoints="1"/>
            </p:cNvSpPr>
            <p:nvPr/>
          </p:nvSpPr>
          <p:spPr>
            <a:xfrm>
              <a:off x="262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4" name="Freeform 80"/>
            <p:cNvSpPr>
              <a:spLocks noEditPoints="1"/>
            </p:cNvSpPr>
            <p:nvPr/>
          </p:nvSpPr>
          <p:spPr>
            <a:xfrm>
              <a:off x="262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5" name="Freeform 81"/>
            <p:cNvSpPr>
              <a:spLocks noEditPoints="1"/>
            </p:cNvSpPr>
            <p:nvPr/>
          </p:nvSpPr>
          <p:spPr>
            <a:xfrm>
              <a:off x="262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6" name="Freeform 82"/>
            <p:cNvSpPr>
              <a:spLocks noEditPoints="1"/>
            </p:cNvSpPr>
            <p:nvPr/>
          </p:nvSpPr>
          <p:spPr>
            <a:xfrm>
              <a:off x="262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7" name="Freeform 83"/>
            <p:cNvSpPr>
              <a:spLocks noEditPoints="1"/>
            </p:cNvSpPr>
            <p:nvPr/>
          </p:nvSpPr>
          <p:spPr>
            <a:xfrm>
              <a:off x="262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8" name="Freeform 84"/>
            <p:cNvSpPr>
              <a:spLocks noEditPoints="1"/>
            </p:cNvSpPr>
            <p:nvPr/>
          </p:nvSpPr>
          <p:spPr>
            <a:xfrm>
              <a:off x="262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9" name="Freeform 85"/>
            <p:cNvSpPr>
              <a:spLocks noEditPoints="1"/>
            </p:cNvSpPr>
            <p:nvPr/>
          </p:nvSpPr>
          <p:spPr>
            <a:xfrm>
              <a:off x="262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0" name="Freeform 86"/>
            <p:cNvSpPr>
              <a:spLocks noEditPoints="1"/>
            </p:cNvSpPr>
            <p:nvPr/>
          </p:nvSpPr>
          <p:spPr>
            <a:xfrm>
              <a:off x="262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1" name="Freeform 87"/>
            <p:cNvSpPr>
              <a:spLocks noEditPoints="1"/>
            </p:cNvSpPr>
            <p:nvPr/>
          </p:nvSpPr>
          <p:spPr>
            <a:xfrm>
              <a:off x="262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2" name="Freeform 88"/>
            <p:cNvSpPr>
              <a:spLocks noEditPoints="1"/>
            </p:cNvSpPr>
            <p:nvPr/>
          </p:nvSpPr>
          <p:spPr>
            <a:xfrm>
              <a:off x="262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6537" name="Rectangle 8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538" name="Rectangle 9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45" name="Freeform 91"/>
            <p:cNvSpPr>
              <a:spLocks noEditPoints="1"/>
            </p:cNvSpPr>
            <p:nvPr/>
          </p:nvSpPr>
          <p:spPr>
            <a:xfrm>
              <a:off x="306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6" name="Freeform 92"/>
            <p:cNvSpPr>
              <a:spLocks noEditPoints="1"/>
            </p:cNvSpPr>
            <p:nvPr/>
          </p:nvSpPr>
          <p:spPr>
            <a:xfrm>
              <a:off x="306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7" name="Freeform 93"/>
            <p:cNvSpPr>
              <a:spLocks noEditPoints="1"/>
            </p:cNvSpPr>
            <p:nvPr/>
          </p:nvSpPr>
          <p:spPr>
            <a:xfrm>
              <a:off x="306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8" name="Freeform 94"/>
            <p:cNvSpPr>
              <a:spLocks noEditPoints="1"/>
            </p:cNvSpPr>
            <p:nvPr/>
          </p:nvSpPr>
          <p:spPr>
            <a:xfrm>
              <a:off x="306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9" name="Freeform 95"/>
            <p:cNvSpPr>
              <a:spLocks noEditPoints="1"/>
            </p:cNvSpPr>
            <p:nvPr/>
          </p:nvSpPr>
          <p:spPr>
            <a:xfrm>
              <a:off x="306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0" name="Freeform 96"/>
            <p:cNvSpPr>
              <a:spLocks noEditPoints="1"/>
            </p:cNvSpPr>
            <p:nvPr/>
          </p:nvSpPr>
          <p:spPr>
            <a:xfrm>
              <a:off x="306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1" name="Freeform 97"/>
            <p:cNvSpPr>
              <a:spLocks noEditPoints="1"/>
            </p:cNvSpPr>
            <p:nvPr/>
          </p:nvSpPr>
          <p:spPr>
            <a:xfrm>
              <a:off x="306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2" name="Freeform 98"/>
            <p:cNvSpPr>
              <a:spLocks noEditPoints="1"/>
            </p:cNvSpPr>
            <p:nvPr/>
          </p:nvSpPr>
          <p:spPr>
            <a:xfrm>
              <a:off x="306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3" name="Freeform 99"/>
            <p:cNvSpPr>
              <a:spLocks noEditPoints="1"/>
            </p:cNvSpPr>
            <p:nvPr/>
          </p:nvSpPr>
          <p:spPr>
            <a:xfrm>
              <a:off x="306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4" name="Freeform 100"/>
            <p:cNvSpPr>
              <a:spLocks noEditPoints="1"/>
            </p:cNvSpPr>
            <p:nvPr/>
          </p:nvSpPr>
          <p:spPr>
            <a:xfrm>
              <a:off x="306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6549" name="Rectangle 10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550" name="Rectangle 10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57" name="Freeform 103"/>
            <p:cNvSpPr>
              <a:spLocks noEditPoints="1"/>
            </p:cNvSpPr>
            <p:nvPr/>
          </p:nvSpPr>
          <p:spPr>
            <a:xfrm>
              <a:off x="351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8" name="Freeform 104"/>
            <p:cNvSpPr>
              <a:spLocks noEditPoints="1"/>
            </p:cNvSpPr>
            <p:nvPr/>
          </p:nvSpPr>
          <p:spPr>
            <a:xfrm>
              <a:off x="351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9" name="Freeform 105"/>
            <p:cNvSpPr>
              <a:spLocks noEditPoints="1"/>
            </p:cNvSpPr>
            <p:nvPr/>
          </p:nvSpPr>
          <p:spPr>
            <a:xfrm>
              <a:off x="351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0" name="Freeform 106"/>
            <p:cNvSpPr>
              <a:spLocks noEditPoints="1"/>
            </p:cNvSpPr>
            <p:nvPr/>
          </p:nvSpPr>
          <p:spPr>
            <a:xfrm>
              <a:off x="351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1" name="Freeform 107"/>
            <p:cNvSpPr>
              <a:spLocks noEditPoints="1"/>
            </p:cNvSpPr>
            <p:nvPr/>
          </p:nvSpPr>
          <p:spPr>
            <a:xfrm>
              <a:off x="351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2" name="Freeform 108"/>
            <p:cNvSpPr>
              <a:spLocks noEditPoints="1"/>
            </p:cNvSpPr>
            <p:nvPr/>
          </p:nvSpPr>
          <p:spPr>
            <a:xfrm>
              <a:off x="351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3" name="Freeform 109"/>
            <p:cNvSpPr>
              <a:spLocks noEditPoints="1"/>
            </p:cNvSpPr>
            <p:nvPr/>
          </p:nvSpPr>
          <p:spPr>
            <a:xfrm>
              <a:off x="351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4" name="Freeform 110"/>
            <p:cNvSpPr>
              <a:spLocks noEditPoints="1"/>
            </p:cNvSpPr>
            <p:nvPr/>
          </p:nvSpPr>
          <p:spPr>
            <a:xfrm>
              <a:off x="351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5" name="Freeform 111"/>
            <p:cNvSpPr>
              <a:spLocks noEditPoints="1"/>
            </p:cNvSpPr>
            <p:nvPr/>
          </p:nvSpPr>
          <p:spPr>
            <a:xfrm>
              <a:off x="351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6" name="Freeform 112"/>
            <p:cNvSpPr>
              <a:spLocks noEditPoints="1"/>
            </p:cNvSpPr>
            <p:nvPr/>
          </p:nvSpPr>
          <p:spPr>
            <a:xfrm>
              <a:off x="351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6561" name="Rectangle 11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562" name="Rectangle 11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69" name="Freeform 115"/>
            <p:cNvSpPr>
              <a:spLocks noEditPoints="1"/>
            </p:cNvSpPr>
            <p:nvPr/>
          </p:nvSpPr>
          <p:spPr>
            <a:xfrm>
              <a:off x="396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0" name="Freeform 116"/>
            <p:cNvSpPr>
              <a:spLocks noEditPoints="1"/>
            </p:cNvSpPr>
            <p:nvPr/>
          </p:nvSpPr>
          <p:spPr>
            <a:xfrm>
              <a:off x="396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1" name="Freeform 117"/>
            <p:cNvSpPr>
              <a:spLocks noEditPoints="1"/>
            </p:cNvSpPr>
            <p:nvPr/>
          </p:nvSpPr>
          <p:spPr>
            <a:xfrm>
              <a:off x="396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2" name="Freeform 118"/>
            <p:cNvSpPr>
              <a:spLocks noEditPoints="1"/>
            </p:cNvSpPr>
            <p:nvPr/>
          </p:nvSpPr>
          <p:spPr>
            <a:xfrm>
              <a:off x="396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3" name="Freeform 119"/>
            <p:cNvSpPr>
              <a:spLocks noEditPoints="1"/>
            </p:cNvSpPr>
            <p:nvPr/>
          </p:nvSpPr>
          <p:spPr>
            <a:xfrm>
              <a:off x="396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4" name="Freeform 120"/>
            <p:cNvSpPr>
              <a:spLocks noEditPoints="1"/>
            </p:cNvSpPr>
            <p:nvPr/>
          </p:nvSpPr>
          <p:spPr>
            <a:xfrm>
              <a:off x="396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5" name="Freeform 121"/>
            <p:cNvSpPr>
              <a:spLocks noEditPoints="1"/>
            </p:cNvSpPr>
            <p:nvPr/>
          </p:nvSpPr>
          <p:spPr>
            <a:xfrm>
              <a:off x="396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6" name="Freeform 122"/>
            <p:cNvSpPr>
              <a:spLocks noEditPoints="1"/>
            </p:cNvSpPr>
            <p:nvPr/>
          </p:nvSpPr>
          <p:spPr>
            <a:xfrm>
              <a:off x="396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7" name="Freeform 123"/>
            <p:cNvSpPr>
              <a:spLocks noEditPoints="1"/>
            </p:cNvSpPr>
            <p:nvPr/>
          </p:nvSpPr>
          <p:spPr>
            <a:xfrm>
              <a:off x="396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8" name="Freeform 124"/>
            <p:cNvSpPr>
              <a:spLocks noEditPoints="1"/>
            </p:cNvSpPr>
            <p:nvPr/>
          </p:nvSpPr>
          <p:spPr>
            <a:xfrm>
              <a:off x="396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24" name="Rectangle 12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" name="Rectangle 12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81" name="Freeform 127"/>
            <p:cNvSpPr>
              <a:spLocks noEditPoints="1"/>
            </p:cNvSpPr>
            <p:nvPr/>
          </p:nvSpPr>
          <p:spPr>
            <a:xfrm>
              <a:off x="440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2" name="Freeform 128"/>
            <p:cNvSpPr>
              <a:spLocks noEditPoints="1"/>
            </p:cNvSpPr>
            <p:nvPr/>
          </p:nvSpPr>
          <p:spPr>
            <a:xfrm>
              <a:off x="440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3" name="Freeform 129"/>
            <p:cNvSpPr>
              <a:spLocks noEditPoints="1"/>
            </p:cNvSpPr>
            <p:nvPr/>
          </p:nvSpPr>
          <p:spPr>
            <a:xfrm>
              <a:off x="440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4" name="Freeform 130"/>
            <p:cNvSpPr>
              <a:spLocks noEditPoints="1"/>
            </p:cNvSpPr>
            <p:nvPr/>
          </p:nvSpPr>
          <p:spPr>
            <a:xfrm>
              <a:off x="440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5" name="Freeform 131"/>
            <p:cNvSpPr>
              <a:spLocks noEditPoints="1"/>
            </p:cNvSpPr>
            <p:nvPr/>
          </p:nvSpPr>
          <p:spPr>
            <a:xfrm>
              <a:off x="440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6" name="Freeform 132"/>
            <p:cNvSpPr>
              <a:spLocks noEditPoints="1"/>
            </p:cNvSpPr>
            <p:nvPr/>
          </p:nvSpPr>
          <p:spPr>
            <a:xfrm>
              <a:off x="440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7" name="Freeform 133"/>
            <p:cNvSpPr>
              <a:spLocks noEditPoints="1"/>
            </p:cNvSpPr>
            <p:nvPr/>
          </p:nvSpPr>
          <p:spPr>
            <a:xfrm>
              <a:off x="440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8" name="Freeform 134"/>
            <p:cNvSpPr>
              <a:spLocks noEditPoints="1"/>
            </p:cNvSpPr>
            <p:nvPr/>
          </p:nvSpPr>
          <p:spPr>
            <a:xfrm>
              <a:off x="440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9" name="Freeform 135"/>
            <p:cNvSpPr>
              <a:spLocks noEditPoints="1"/>
            </p:cNvSpPr>
            <p:nvPr/>
          </p:nvSpPr>
          <p:spPr>
            <a:xfrm>
              <a:off x="440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0" name="Freeform 136"/>
            <p:cNvSpPr>
              <a:spLocks noEditPoints="1"/>
            </p:cNvSpPr>
            <p:nvPr/>
          </p:nvSpPr>
          <p:spPr>
            <a:xfrm>
              <a:off x="440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6580" name="Rectangle 13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581" name="Rectangle 13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93" name="Freeform 139"/>
            <p:cNvSpPr>
              <a:spLocks noEditPoints="1"/>
            </p:cNvSpPr>
            <p:nvPr/>
          </p:nvSpPr>
          <p:spPr>
            <a:xfrm>
              <a:off x="485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4" name="Freeform 140"/>
            <p:cNvSpPr>
              <a:spLocks noEditPoints="1"/>
            </p:cNvSpPr>
            <p:nvPr/>
          </p:nvSpPr>
          <p:spPr>
            <a:xfrm>
              <a:off x="485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5" name="Freeform 141"/>
            <p:cNvSpPr>
              <a:spLocks noEditPoints="1"/>
            </p:cNvSpPr>
            <p:nvPr/>
          </p:nvSpPr>
          <p:spPr>
            <a:xfrm>
              <a:off x="485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6" name="Freeform 142"/>
            <p:cNvSpPr>
              <a:spLocks noEditPoints="1"/>
            </p:cNvSpPr>
            <p:nvPr/>
          </p:nvSpPr>
          <p:spPr>
            <a:xfrm>
              <a:off x="485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7" name="Freeform 143"/>
            <p:cNvSpPr>
              <a:spLocks noEditPoints="1"/>
            </p:cNvSpPr>
            <p:nvPr/>
          </p:nvSpPr>
          <p:spPr>
            <a:xfrm>
              <a:off x="485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8" name="Freeform 144"/>
            <p:cNvSpPr>
              <a:spLocks noEditPoints="1"/>
            </p:cNvSpPr>
            <p:nvPr/>
          </p:nvSpPr>
          <p:spPr>
            <a:xfrm>
              <a:off x="485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9" name="Freeform 145"/>
            <p:cNvSpPr>
              <a:spLocks noEditPoints="1"/>
            </p:cNvSpPr>
            <p:nvPr/>
          </p:nvSpPr>
          <p:spPr>
            <a:xfrm>
              <a:off x="485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0" name="Freeform 146"/>
            <p:cNvSpPr>
              <a:spLocks noEditPoints="1"/>
            </p:cNvSpPr>
            <p:nvPr/>
          </p:nvSpPr>
          <p:spPr>
            <a:xfrm>
              <a:off x="485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1" name="Freeform 147"/>
            <p:cNvSpPr>
              <a:spLocks noEditPoints="1"/>
            </p:cNvSpPr>
            <p:nvPr/>
          </p:nvSpPr>
          <p:spPr>
            <a:xfrm>
              <a:off x="485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2" name="Freeform 148"/>
            <p:cNvSpPr>
              <a:spLocks noEditPoints="1"/>
            </p:cNvSpPr>
            <p:nvPr/>
          </p:nvSpPr>
          <p:spPr>
            <a:xfrm>
              <a:off x="485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6592" name="Rectangle 14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593" name="Rectangle 15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05" name="Freeform 151"/>
            <p:cNvSpPr>
              <a:spLocks noEditPoints="1"/>
            </p:cNvSpPr>
            <p:nvPr/>
          </p:nvSpPr>
          <p:spPr>
            <a:xfrm>
              <a:off x="530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6" name="Freeform 152"/>
            <p:cNvSpPr>
              <a:spLocks noEditPoints="1"/>
            </p:cNvSpPr>
            <p:nvPr/>
          </p:nvSpPr>
          <p:spPr>
            <a:xfrm>
              <a:off x="530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7" name="Freeform 153"/>
            <p:cNvSpPr>
              <a:spLocks noEditPoints="1"/>
            </p:cNvSpPr>
            <p:nvPr/>
          </p:nvSpPr>
          <p:spPr>
            <a:xfrm>
              <a:off x="530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8" name="Freeform 154"/>
            <p:cNvSpPr>
              <a:spLocks noEditPoints="1"/>
            </p:cNvSpPr>
            <p:nvPr/>
          </p:nvSpPr>
          <p:spPr>
            <a:xfrm>
              <a:off x="530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9" name="Freeform 155"/>
            <p:cNvSpPr>
              <a:spLocks noEditPoints="1"/>
            </p:cNvSpPr>
            <p:nvPr/>
          </p:nvSpPr>
          <p:spPr>
            <a:xfrm>
              <a:off x="530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10" name="Freeform 156"/>
            <p:cNvSpPr>
              <a:spLocks noEditPoints="1"/>
            </p:cNvSpPr>
            <p:nvPr/>
          </p:nvSpPr>
          <p:spPr>
            <a:xfrm>
              <a:off x="530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11" name="Freeform 157"/>
            <p:cNvSpPr>
              <a:spLocks noEditPoints="1"/>
            </p:cNvSpPr>
            <p:nvPr/>
          </p:nvSpPr>
          <p:spPr>
            <a:xfrm>
              <a:off x="530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12" name="Freeform 158"/>
            <p:cNvSpPr>
              <a:spLocks noEditPoints="1"/>
            </p:cNvSpPr>
            <p:nvPr/>
          </p:nvSpPr>
          <p:spPr>
            <a:xfrm>
              <a:off x="530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13" name="Freeform 159"/>
            <p:cNvSpPr>
              <a:spLocks noEditPoints="1"/>
            </p:cNvSpPr>
            <p:nvPr/>
          </p:nvSpPr>
          <p:spPr>
            <a:xfrm>
              <a:off x="530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14" name="Freeform 160"/>
            <p:cNvSpPr>
              <a:spLocks noEditPoints="1"/>
            </p:cNvSpPr>
            <p:nvPr/>
          </p:nvSpPr>
          <p:spPr>
            <a:xfrm>
              <a:off x="530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6604" name="Rectangle 16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16" name="Freeform 162"/>
            <p:cNvSpPr/>
            <p:nvPr/>
          </p:nvSpPr>
          <p:spPr>
            <a:xfrm>
              <a:off x="349" y="3304"/>
              <a:ext cx="20" cy="10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0" y="25"/>
                </a:cxn>
              </a:cxnLst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053" name="Group 168"/>
          <p:cNvGrpSpPr/>
          <p:nvPr/>
        </p:nvGrpSpPr>
        <p:grpSpPr>
          <a:xfrm>
            <a:off x="152400" y="4724400"/>
            <a:ext cx="1685925" cy="1557338"/>
            <a:chOff x="96" y="2784"/>
            <a:chExt cx="1062" cy="981"/>
          </a:xfrm>
        </p:grpSpPr>
        <p:sp>
          <p:nvSpPr>
            <p:cNvPr id="2059" name="Freeform 169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762" y="309"/>
                </a:cxn>
                <a:cxn ang="0">
                  <a:pos x="944" y="258"/>
                </a:cxn>
                <a:cxn ang="0">
                  <a:pos x="969" y="233"/>
                </a:cxn>
                <a:cxn ang="0">
                  <a:pos x="793" y="25"/>
                </a:cxn>
                <a:cxn ang="0">
                  <a:pos x="202" y="284"/>
                </a:cxn>
                <a:cxn ang="0">
                  <a:pos x="762" y="309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0" name="Freeform 170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4167" y="3965"/>
                </a:cxn>
                <a:cxn ang="0">
                  <a:pos x="3889" y="3196"/>
                </a:cxn>
                <a:cxn ang="0">
                  <a:pos x="3631" y="2534"/>
                </a:cxn>
                <a:cxn ang="0">
                  <a:pos x="4218" y="2377"/>
                </a:cxn>
                <a:cxn ang="0">
                  <a:pos x="3732" y="2099"/>
                </a:cxn>
                <a:cxn ang="0">
                  <a:pos x="4015" y="2124"/>
                </a:cxn>
                <a:cxn ang="0">
                  <a:pos x="4015" y="1967"/>
                </a:cxn>
                <a:cxn ang="0">
                  <a:pos x="3454" y="1992"/>
                </a:cxn>
                <a:cxn ang="0">
                  <a:pos x="3272" y="3196"/>
                </a:cxn>
                <a:cxn ang="0">
                  <a:pos x="3171" y="2149"/>
                </a:cxn>
                <a:cxn ang="0">
                  <a:pos x="3019" y="1714"/>
                </a:cxn>
                <a:cxn ang="0">
                  <a:pos x="3171" y="1305"/>
                </a:cxn>
                <a:cxn ang="0">
                  <a:pos x="3095" y="946"/>
                </a:cxn>
                <a:cxn ang="0">
                  <a:pos x="3044" y="612"/>
                </a:cxn>
                <a:cxn ang="0">
                  <a:pos x="3378" y="996"/>
                </a:cxn>
                <a:cxn ang="0">
                  <a:pos x="3813" y="460"/>
                </a:cxn>
                <a:cxn ang="0">
                  <a:pos x="3757" y="920"/>
                </a:cxn>
                <a:cxn ang="0">
                  <a:pos x="3656" y="1229"/>
                </a:cxn>
                <a:cxn ang="0">
                  <a:pos x="3682" y="1714"/>
                </a:cxn>
                <a:cxn ang="0">
                  <a:pos x="5087" y="743"/>
                </a:cxn>
                <a:cxn ang="0">
                  <a:pos x="2301" y="25"/>
                </a:cxn>
                <a:cxn ang="0">
                  <a:pos x="1431" y="202"/>
                </a:cxn>
                <a:cxn ang="0">
                  <a:pos x="2175" y="308"/>
                </a:cxn>
                <a:cxn ang="0">
                  <a:pos x="1532" y="561"/>
                </a:cxn>
                <a:cxn ang="0">
                  <a:pos x="1482" y="743"/>
                </a:cxn>
                <a:cxn ang="0">
                  <a:pos x="971" y="435"/>
                </a:cxn>
                <a:cxn ang="0">
                  <a:pos x="334" y="2943"/>
                </a:cxn>
                <a:cxn ang="0">
                  <a:pos x="1558" y="3732"/>
                </a:cxn>
                <a:cxn ang="0">
                  <a:pos x="1153" y="3403"/>
                </a:cxn>
                <a:cxn ang="0">
                  <a:pos x="895" y="3707"/>
                </a:cxn>
                <a:cxn ang="0">
                  <a:pos x="819" y="3272"/>
                </a:cxn>
                <a:cxn ang="0">
                  <a:pos x="1178" y="2200"/>
                </a:cxn>
                <a:cxn ang="0">
                  <a:pos x="1714" y="2124"/>
                </a:cxn>
                <a:cxn ang="0">
                  <a:pos x="1816" y="2427"/>
                </a:cxn>
                <a:cxn ang="0">
                  <a:pos x="1558" y="3095"/>
                </a:cxn>
                <a:cxn ang="0">
                  <a:pos x="2326" y="4602"/>
                </a:cxn>
                <a:cxn ang="0">
                  <a:pos x="4759" y="4243"/>
                </a:cxn>
                <a:cxn ang="0">
                  <a:pos x="4653" y="1689"/>
                </a:cxn>
                <a:cxn ang="0">
                  <a:pos x="4218" y="1532"/>
                </a:cxn>
                <a:cxn ang="0">
                  <a:pos x="2888" y="1558"/>
                </a:cxn>
                <a:cxn ang="0">
                  <a:pos x="2761" y="2225"/>
                </a:cxn>
                <a:cxn ang="0">
                  <a:pos x="2918" y="1279"/>
                </a:cxn>
                <a:cxn ang="0">
                  <a:pos x="2276" y="662"/>
                </a:cxn>
                <a:cxn ang="0">
                  <a:pos x="2685" y="895"/>
                </a:cxn>
                <a:cxn ang="0">
                  <a:pos x="1558" y="1841"/>
                </a:cxn>
                <a:cxn ang="0">
                  <a:pos x="612" y="946"/>
                </a:cxn>
                <a:cxn ang="0">
                  <a:pos x="1740" y="1022"/>
                </a:cxn>
                <a:cxn ang="0">
                  <a:pos x="2023" y="1022"/>
                </a:cxn>
                <a:cxn ang="0">
                  <a:pos x="2761" y="1153"/>
                </a:cxn>
                <a:cxn ang="0">
                  <a:pos x="2534" y="2377"/>
                </a:cxn>
                <a:cxn ang="0">
                  <a:pos x="2377" y="1305"/>
                </a:cxn>
                <a:cxn ang="0">
                  <a:pos x="1558" y="1841"/>
                </a:cxn>
                <a:cxn ang="0">
                  <a:pos x="2048" y="2099"/>
                </a:cxn>
                <a:cxn ang="0">
                  <a:pos x="2250" y="1482"/>
                </a:cxn>
                <a:cxn ang="0">
                  <a:pos x="2609" y="3707"/>
                </a:cxn>
                <a:cxn ang="0">
                  <a:pos x="2099" y="2453"/>
                </a:cxn>
                <a:cxn ang="0">
                  <a:pos x="2994" y="2711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1" name="Freeform 171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359" y="133"/>
                </a:cxn>
                <a:cxn ang="0">
                  <a:pos x="233" y="520"/>
                </a:cxn>
                <a:cxn ang="0">
                  <a:pos x="359" y="133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2" name="Freeform 172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177" y="252"/>
                </a:cxn>
                <a:cxn ang="0">
                  <a:pos x="101" y="635"/>
                </a:cxn>
                <a:cxn ang="0">
                  <a:pos x="385" y="408"/>
                </a:cxn>
                <a:cxn ang="0">
                  <a:pos x="334" y="201"/>
                </a:cxn>
                <a:cxn ang="0">
                  <a:pos x="177" y="252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3" name="Freeform 173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1028" y="50"/>
                </a:cxn>
                <a:cxn ang="0">
                  <a:pos x="233" y="25"/>
                </a:cxn>
                <a:cxn ang="0">
                  <a:pos x="25" y="227"/>
                </a:cxn>
                <a:cxn ang="0">
                  <a:pos x="562" y="535"/>
                </a:cxn>
                <a:cxn ang="0">
                  <a:pos x="871" y="509"/>
                </a:cxn>
                <a:cxn ang="0">
                  <a:pos x="1028" y="484"/>
                </a:cxn>
                <a:cxn ang="0">
                  <a:pos x="1028" y="50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4" name="Freeform 174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612" y="51"/>
                </a:cxn>
                <a:cxn ang="0">
                  <a:pos x="283" y="51"/>
                </a:cxn>
                <a:cxn ang="0">
                  <a:pos x="101" y="510"/>
                </a:cxn>
                <a:cxn ang="0">
                  <a:pos x="718" y="561"/>
                </a:cxn>
                <a:cxn ang="0">
                  <a:pos x="612" y="51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5" name="Freeform 175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126" y="0"/>
                </a:cxn>
                <a:cxn ang="0">
                  <a:pos x="359" y="134"/>
                </a:cxn>
                <a:cxn ang="0">
                  <a:pos x="126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6" name="Freeform 176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183" y="334"/>
                </a:cxn>
                <a:cxn ang="0">
                  <a:pos x="644" y="152"/>
                </a:cxn>
                <a:cxn ang="0">
                  <a:pos x="436" y="25"/>
                </a:cxn>
                <a:cxn ang="0">
                  <a:pos x="183" y="284"/>
                </a:cxn>
                <a:cxn ang="0">
                  <a:pos x="183" y="334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7" name="Freeform 177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637" y="152"/>
                </a:cxn>
                <a:cxn ang="0">
                  <a:pos x="202" y="258"/>
                </a:cxn>
                <a:cxn ang="0">
                  <a:pos x="152" y="334"/>
                </a:cxn>
                <a:cxn ang="0">
                  <a:pos x="693" y="309"/>
                </a:cxn>
                <a:cxn ang="0">
                  <a:pos x="637" y="152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8" name="Freeform 178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1022" y="75"/>
                </a:cxn>
                <a:cxn ang="0">
                  <a:pos x="744" y="25"/>
                </a:cxn>
                <a:cxn ang="0">
                  <a:pos x="177" y="0"/>
                </a:cxn>
                <a:cxn ang="0">
                  <a:pos x="51" y="125"/>
                </a:cxn>
                <a:cxn ang="0">
                  <a:pos x="511" y="200"/>
                </a:cxn>
                <a:cxn ang="0">
                  <a:pos x="1053" y="200"/>
                </a:cxn>
                <a:cxn ang="0">
                  <a:pos x="1022" y="7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9" name="Freeform 179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954" y="51"/>
                </a:cxn>
                <a:cxn ang="0">
                  <a:pos x="670" y="102"/>
                </a:cxn>
                <a:cxn ang="0">
                  <a:pos x="335" y="76"/>
                </a:cxn>
                <a:cxn ang="0">
                  <a:pos x="25" y="51"/>
                </a:cxn>
                <a:cxn ang="0">
                  <a:pos x="903" y="209"/>
                </a:cxn>
                <a:cxn ang="0">
                  <a:pos x="954" y="51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0" name="Freeform 180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712" y="233"/>
                </a:cxn>
                <a:cxn ang="0">
                  <a:pos x="333" y="152"/>
                </a:cxn>
                <a:cxn ang="0">
                  <a:pos x="101" y="384"/>
                </a:cxn>
                <a:cxn ang="0">
                  <a:pos x="25" y="486"/>
                </a:cxn>
                <a:cxn ang="0">
                  <a:pos x="227" y="486"/>
                </a:cxn>
                <a:cxn ang="0">
                  <a:pos x="434" y="693"/>
                </a:cxn>
                <a:cxn ang="0">
                  <a:pos x="535" y="769"/>
                </a:cxn>
                <a:cxn ang="0">
                  <a:pos x="737" y="486"/>
                </a:cxn>
                <a:cxn ang="0">
                  <a:pos x="995" y="486"/>
                </a:cxn>
                <a:cxn ang="0">
                  <a:pos x="712" y="233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1" name="Freeform 181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559" y="50"/>
                </a:cxn>
                <a:cxn ang="0">
                  <a:pos x="459" y="434"/>
                </a:cxn>
                <a:cxn ang="0">
                  <a:pos x="176" y="510"/>
                </a:cxn>
                <a:cxn ang="0">
                  <a:pos x="176" y="586"/>
                </a:cxn>
                <a:cxn ang="0">
                  <a:pos x="433" y="868"/>
                </a:cxn>
                <a:cxn ang="0">
                  <a:pos x="302" y="1146"/>
                </a:cxn>
                <a:cxn ang="0">
                  <a:pos x="0" y="1403"/>
                </a:cxn>
                <a:cxn ang="0">
                  <a:pos x="126" y="1479"/>
                </a:cxn>
                <a:cxn ang="0">
                  <a:pos x="408" y="1580"/>
                </a:cxn>
                <a:cxn ang="0">
                  <a:pos x="585" y="1454"/>
                </a:cxn>
                <a:cxn ang="0">
                  <a:pos x="635" y="358"/>
                </a:cxn>
                <a:cxn ang="0">
                  <a:pos x="635" y="50"/>
                </a:cxn>
                <a:cxn ang="0">
                  <a:pos x="559" y="50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57507" name="Rectangle 163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/>
              <a:t>单击此处编辑母版标题样式</a:t>
            </a:r>
            <a:endParaRPr lang="zh-CN" altLang="en-US" noProof="0"/>
          </a:p>
        </p:txBody>
      </p:sp>
      <p:sp>
        <p:nvSpPr>
          <p:cNvPr id="57511" name="Rectangle 167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/>
              <a:t>单击此处编辑母版副标题样式</a:t>
            </a:r>
            <a:endParaRPr lang="zh-CN" altLang="en-US" noProof="0"/>
          </a:p>
        </p:txBody>
      </p:sp>
      <p:sp>
        <p:nvSpPr>
          <p:cNvPr id="56620" name="Rectangle 16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8400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621" name="Rectangle 16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622" name="Rectangle 16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228600"/>
            <a:ext cx="2135187" cy="587057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228600"/>
            <a:ext cx="6253163" cy="587057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8450" y="228600"/>
            <a:ext cx="854075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4000500" cy="44989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762500" y="1600200"/>
            <a:ext cx="4000500" cy="21732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762500" y="3925888"/>
            <a:ext cx="4000500" cy="21732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8450" y="228600"/>
            <a:ext cx="854075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4000500" cy="44989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600200"/>
            <a:ext cx="4000500" cy="44989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4000500" cy="44989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600200"/>
            <a:ext cx="4000500" cy="44989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Group 2"/>
          <p:cNvGrpSpPr/>
          <p:nvPr/>
        </p:nvGrpSpPr>
        <p:grpSpPr>
          <a:xfrm>
            <a:off x="566738" y="0"/>
            <a:ext cx="7891462" cy="6821488"/>
            <a:chOff x="349" y="23"/>
            <a:chExt cx="4971" cy="4297"/>
          </a:xfrm>
        </p:grpSpPr>
        <p:sp>
          <p:nvSpPr>
            <p:cNvPr id="1132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3" name="Freeform 4"/>
            <p:cNvSpPr>
              <a:spLocks noEditPoints="1"/>
            </p:cNvSpPr>
            <p:nvPr/>
          </p:nvSpPr>
          <p:spPr>
            <a:xfrm>
              <a:off x="38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4" name="Freeform 5"/>
            <p:cNvSpPr>
              <a:spLocks noEditPoints="1"/>
            </p:cNvSpPr>
            <p:nvPr/>
          </p:nvSpPr>
          <p:spPr>
            <a:xfrm>
              <a:off x="38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5" name="Freeform 6"/>
            <p:cNvSpPr>
              <a:spLocks noEditPoints="1"/>
            </p:cNvSpPr>
            <p:nvPr/>
          </p:nvSpPr>
          <p:spPr>
            <a:xfrm>
              <a:off x="38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6" name="Freeform 7"/>
            <p:cNvSpPr>
              <a:spLocks noEditPoints="1"/>
            </p:cNvSpPr>
            <p:nvPr/>
          </p:nvSpPr>
          <p:spPr>
            <a:xfrm>
              <a:off x="38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7" name="Freeform 8"/>
            <p:cNvSpPr>
              <a:spLocks noEditPoints="1"/>
            </p:cNvSpPr>
            <p:nvPr/>
          </p:nvSpPr>
          <p:spPr>
            <a:xfrm>
              <a:off x="38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8" name="Freeform 9"/>
            <p:cNvSpPr>
              <a:spLocks noEditPoints="1"/>
            </p:cNvSpPr>
            <p:nvPr/>
          </p:nvSpPr>
          <p:spPr>
            <a:xfrm>
              <a:off x="38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9" name="Freeform 10"/>
            <p:cNvSpPr>
              <a:spLocks noEditPoints="1"/>
            </p:cNvSpPr>
            <p:nvPr/>
          </p:nvSpPr>
          <p:spPr>
            <a:xfrm>
              <a:off x="38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0" name="Freeform 11"/>
            <p:cNvSpPr>
              <a:spLocks noEditPoints="1"/>
            </p:cNvSpPr>
            <p:nvPr/>
          </p:nvSpPr>
          <p:spPr>
            <a:xfrm>
              <a:off x="38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1" name="Freeform 12"/>
            <p:cNvSpPr>
              <a:spLocks noEditPoints="1"/>
            </p:cNvSpPr>
            <p:nvPr/>
          </p:nvSpPr>
          <p:spPr>
            <a:xfrm>
              <a:off x="38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2" name="Freeform 13"/>
            <p:cNvSpPr>
              <a:spLocks noEditPoints="1"/>
            </p:cNvSpPr>
            <p:nvPr/>
          </p:nvSpPr>
          <p:spPr>
            <a:xfrm>
              <a:off x="38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3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4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5" name="Freeform 16"/>
            <p:cNvSpPr>
              <a:spLocks noEditPoints="1"/>
            </p:cNvSpPr>
            <p:nvPr/>
          </p:nvSpPr>
          <p:spPr>
            <a:xfrm>
              <a:off x="82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6" name="Freeform 17"/>
            <p:cNvSpPr>
              <a:spLocks noEditPoints="1"/>
            </p:cNvSpPr>
            <p:nvPr/>
          </p:nvSpPr>
          <p:spPr>
            <a:xfrm>
              <a:off x="82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7" name="Freeform 18"/>
            <p:cNvSpPr>
              <a:spLocks noEditPoints="1"/>
            </p:cNvSpPr>
            <p:nvPr/>
          </p:nvSpPr>
          <p:spPr>
            <a:xfrm>
              <a:off x="82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8" name="Freeform 19"/>
            <p:cNvSpPr>
              <a:spLocks noEditPoints="1"/>
            </p:cNvSpPr>
            <p:nvPr/>
          </p:nvSpPr>
          <p:spPr>
            <a:xfrm>
              <a:off x="82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9" name="Freeform 20"/>
            <p:cNvSpPr>
              <a:spLocks noEditPoints="1"/>
            </p:cNvSpPr>
            <p:nvPr/>
          </p:nvSpPr>
          <p:spPr>
            <a:xfrm>
              <a:off x="82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0" name="Freeform 21"/>
            <p:cNvSpPr>
              <a:spLocks noEditPoints="1"/>
            </p:cNvSpPr>
            <p:nvPr/>
          </p:nvSpPr>
          <p:spPr>
            <a:xfrm>
              <a:off x="82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1" name="Freeform 22"/>
            <p:cNvSpPr>
              <a:spLocks noEditPoints="1"/>
            </p:cNvSpPr>
            <p:nvPr/>
          </p:nvSpPr>
          <p:spPr>
            <a:xfrm>
              <a:off x="82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2" name="Freeform 23"/>
            <p:cNvSpPr>
              <a:spLocks noEditPoints="1"/>
            </p:cNvSpPr>
            <p:nvPr/>
          </p:nvSpPr>
          <p:spPr>
            <a:xfrm>
              <a:off x="82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3" name="Freeform 24"/>
            <p:cNvSpPr>
              <a:spLocks noEditPoints="1"/>
            </p:cNvSpPr>
            <p:nvPr/>
          </p:nvSpPr>
          <p:spPr>
            <a:xfrm>
              <a:off x="82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4" name="Freeform 25"/>
            <p:cNvSpPr>
              <a:spLocks noEditPoints="1"/>
            </p:cNvSpPr>
            <p:nvPr/>
          </p:nvSpPr>
          <p:spPr>
            <a:xfrm>
              <a:off x="82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5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6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7" name="Freeform 28"/>
            <p:cNvSpPr>
              <a:spLocks noEditPoints="1"/>
            </p:cNvSpPr>
            <p:nvPr/>
          </p:nvSpPr>
          <p:spPr>
            <a:xfrm>
              <a:off x="127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8" name="Freeform 29"/>
            <p:cNvSpPr>
              <a:spLocks noEditPoints="1"/>
            </p:cNvSpPr>
            <p:nvPr/>
          </p:nvSpPr>
          <p:spPr>
            <a:xfrm>
              <a:off x="127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9" name="Freeform 30"/>
            <p:cNvSpPr>
              <a:spLocks noEditPoints="1"/>
            </p:cNvSpPr>
            <p:nvPr/>
          </p:nvSpPr>
          <p:spPr>
            <a:xfrm>
              <a:off x="127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0" name="Freeform 31"/>
            <p:cNvSpPr>
              <a:spLocks noEditPoints="1"/>
            </p:cNvSpPr>
            <p:nvPr/>
          </p:nvSpPr>
          <p:spPr>
            <a:xfrm>
              <a:off x="127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1" name="Freeform 32"/>
            <p:cNvSpPr>
              <a:spLocks noEditPoints="1"/>
            </p:cNvSpPr>
            <p:nvPr/>
          </p:nvSpPr>
          <p:spPr>
            <a:xfrm>
              <a:off x="127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2" name="Freeform 33"/>
            <p:cNvSpPr>
              <a:spLocks noEditPoints="1"/>
            </p:cNvSpPr>
            <p:nvPr/>
          </p:nvSpPr>
          <p:spPr>
            <a:xfrm>
              <a:off x="127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3" name="Freeform 34"/>
            <p:cNvSpPr>
              <a:spLocks noEditPoints="1"/>
            </p:cNvSpPr>
            <p:nvPr/>
          </p:nvSpPr>
          <p:spPr>
            <a:xfrm>
              <a:off x="127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4" name="Freeform 35"/>
            <p:cNvSpPr>
              <a:spLocks noEditPoints="1"/>
            </p:cNvSpPr>
            <p:nvPr/>
          </p:nvSpPr>
          <p:spPr>
            <a:xfrm>
              <a:off x="127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5" name="Freeform 36"/>
            <p:cNvSpPr>
              <a:spLocks noEditPoints="1"/>
            </p:cNvSpPr>
            <p:nvPr/>
          </p:nvSpPr>
          <p:spPr>
            <a:xfrm>
              <a:off x="127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" name="Freeform 37"/>
            <p:cNvSpPr>
              <a:spLocks noEditPoints="1"/>
            </p:cNvSpPr>
            <p:nvPr/>
          </p:nvSpPr>
          <p:spPr>
            <a:xfrm>
              <a:off x="127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8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9" name="Freeform 40"/>
            <p:cNvSpPr>
              <a:spLocks noEditPoints="1"/>
            </p:cNvSpPr>
            <p:nvPr/>
          </p:nvSpPr>
          <p:spPr>
            <a:xfrm>
              <a:off x="172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0" name="Freeform 41"/>
            <p:cNvSpPr>
              <a:spLocks noEditPoints="1"/>
            </p:cNvSpPr>
            <p:nvPr/>
          </p:nvSpPr>
          <p:spPr>
            <a:xfrm>
              <a:off x="172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1" name="Freeform 42"/>
            <p:cNvSpPr>
              <a:spLocks noEditPoints="1"/>
            </p:cNvSpPr>
            <p:nvPr/>
          </p:nvSpPr>
          <p:spPr>
            <a:xfrm>
              <a:off x="172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2" name="Freeform 43"/>
            <p:cNvSpPr>
              <a:spLocks noEditPoints="1"/>
            </p:cNvSpPr>
            <p:nvPr/>
          </p:nvSpPr>
          <p:spPr>
            <a:xfrm>
              <a:off x="172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3" name="Freeform 44"/>
            <p:cNvSpPr>
              <a:spLocks noEditPoints="1"/>
            </p:cNvSpPr>
            <p:nvPr/>
          </p:nvSpPr>
          <p:spPr>
            <a:xfrm>
              <a:off x="172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4" name="Freeform 45"/>
            <p:cNvSpPr>
              <a:spLocks noEditPoints="1"/>
            </p:cNvSpPr>
            <p:nvPr/>
          </p:nvSpPr>
          <p:spPr>
            <a:xfrm>
              <a:off x="172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5" name="Freeform 46"/>
            <p:cNvSpPr>
              <a:spLocks noEditPoints="1"/>
            </p:cNvSpPr>
            <p:nvPr/>
          </p:nvSpPr>
          <p:spPr>
            <a:xfrm>
              <a:off x="172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6" name="Freeform 47"/>
            <p:cNvSpPr>
              <a:spLocks noEditPoints="1"/>
            </p:cNvSpPr>
            <p:nvPr/>
          </p:nvSpPr>
          <p:spPr>
            <a:xfrm>
              <a:off x="172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7" name="Freeform 48"/>
            <p:cNvSpPr>
              <a:spLocks noEditPoints="1"/>
            </p:cNvSpPr>
            <p:nvPr/>
          </p:nvSpPr>
          <p:spPr>
            <a:xfrm>
              <a:off x="172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" name="Freeform 49"/>
            <p:cNvSpPr>
              <a:spLocks noEditPoints="1"/>
            </p:cNvSpPr>
            <p:nvPr/>
          </p:nvSpPr>
          <p:spPr>
            <a:xfrm>
              <a:off x="172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9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0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1" name="Freeform 52"/>
            <p:cNvSpPr>
              <a:spLocks noEditPoints="1"/>
            </p:cNvSpPr>
            <p:nvPr/>
          </p:nvSpPr>
          <p:spPr>
            <a:xfrm>
              <a:off x="216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2" name="Freeform 53"/>
            <p:cNvSpPr>
              <a:spLocks noEditPoints="1"/>
            </p:cNvSpPr>
            <p:nvPr/>
          </p:nvSpPr>
          <p:spPr>
            <a:xfrm>
              <a:off x="216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3" name="Freeform 54"/>
            <p:cNvSpPr>
              <a:spLocks noEditPoints="1"/>
            </p:cNvSpPr>
            <p:nvPr/>
          </p:nvSpPr>
          <p:spPr>
            <a:xfrm>
              <a:off x="216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4" name="Freeform 55"/>
            <p:cNvSpPr>
              <a:spLocks noEditPoints="1"/>
            </p:cNvSpPr>
            <p:nvPr/>
          </p:nvSpPr>
          <p:spPr>
            <a:xfrm>
              <a:off x="216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5" name="Freeform 56"/>
            <p:cNvSpPr>
              <a:spLocks noEditPoints="1"/>
            </p:cNvSpPr>
            <p:nvPr/>
          </p:nvSpPr>
          <p:spPr>
            <a:xfrm>
              <a:off x="216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6" name="Freeform 57"/>
            <p:cNvSpPr>
              <a:spLocks noEditPoints="1"/>
            </p:cNvSpPr>
            <p:nvPr/>
          </p:nvSpPr>
          <p:spPr>
            <a:xfrm>
              <a:off x="216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7" name="Freeform 58"/>
            <p:cNvSpPr>
              <a:spLocks noEditPoints="1"/>
            </p:cNvSpPr>
            <p:nvPr/>
          </p:nvSpPr>
          <p:spPr>
            <a:xfrm>
              <a:off x="216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8" name="Freeform 59"/>
            <p:cNvSpPr>
              <a:spLocks noEditPoints="1"/>
            </p:cNvSpPr>
            <p:nvPr/>
          </p:nvSpPr>
          <p:spPr>
            <a:xfrm>
              <a:off x="216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9" name="Freeform 60"/>
            <p:cNvSpPr>
              <a:spLocks noEditPoints="1"/>
            </p:cNvSpPr>
            <p:nvPr/>
          </p:nvSpPr>
          <p:spPr>
            <a:xfrm>
              <a:off x="216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0" name="Freeform 61"/>
            <p:cNvSpPr>
              <a:spLocks noEditPoints="1"/>
            </p:cNvSpPr>
            <p:nvPr/>
          </p:nvSpPr>
          <p:spPr>
            <a:xfrm>
              <a:off x="216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1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2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3" name="Freeform 64"/>
            <p:cNvSpPr>
              <a:spLocks noEditPoints="1"/>
            </p:cNvSpPr>
            <p:nvPr/>
          </p:nvSpPr>
          <p:spPr>
            <a:xfrm>
              <a:off x="262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4" name="Freeform 65"/>
            <p:cNvSpPr>
              <a:spLocks noEditPoints="1"/>
            </p:cNvSpPr>
            <p:nvPr/>
          </p:nvSpPr>
          <p:spPr>
            <a:xfrm>
              <a:off x="262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5" name="Freeform 66"/>
            <p:cNvSpPr>
              <a:spLocks noEditPoints="1"/>
            </p:cNvSpPr>
            <p:nvPr/>
          </p:nvSpPr>
          <p:spPr>
            <a:xfrm>
              <a:off x="262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6" name="Freeform 67"/>
            <p:cNvSpPr>
              <a:spLocks noEditPoints="1"/>
            </p:cNvSpPr>
            <p:nvPr/>
          </p:nvSpPr>
          <p:spPr>
            <a:xfrm>
              <a:off x="262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7" name="Freeform 68"/>
            <p:cNvSpPr>
              <a:spLocks noEditPoints="1"/>
            </p:cNvSpPr>
            <p:nvPr/>
          </p:nvSpPr>
          <p:spPr>
            <a:xfrm>
              <a:off x="262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8" name="Freeform 69"/>
            <p:cNvSpPr>
              <a:spLocks noEditPoints="1"/>
            </p:cNvSpPr>
            <p:nvPr/>
          </p:nvSpPr>
          <p:spPr>
            <a:xfrm>
              <a:off x="262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9" name="Freeform 70"/>
            <p:cNvSpPr>
              <a:spLocks noEditPoints="1"/>
            </p:cNvSpPr>
            <p:nvPr/>
          </p:nvSpPr>
          <p:spPr>
            <a:xfrm>
              <a:off x="262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0" name="Freeform 71"/>
            <p:cNvSpPr>
              <a:spLocks noEditPoints="1"/>
            </p:cNvSpPr>
            <p:nvPr/>
          </p:nvSpPr>
          <p:spPr>
            <a:xfrm>
              <a:off x="262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1" name="Freeform 72"/>
            <p:cNvSpPr>
              <a:spLocks noEditPoints="1"/>
            </p:cNvSpPr>
            <p:nvPr/>
          </p:nvSpPr>
          <p:spPr>
            <a:xfrm>
              <a:off x="262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2" name="Freeform 73"/>
            <p:cNvSpPr>
              <a:spLocks noEditPoints="1"/>
            </p:cNvSpPr>
            <p:nvPr/>
          </p:nvSpPr>
          <p:spPr>
            <a:xfrm>
              <a:off x="262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3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4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5" name="Freeform 76"/>
            <p:cNvSpPr>
              <a:spLocks noEditPoints="1"/>
            </p:cNvSpPr>
            <p:nvPr/>
          </p:nvSpPr>
          <p:spPr>
            <a:xfrm>
              <a:off x="306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6" name="Freeform 77"/>
            <p:cNvSpPr>
              <a:spLocks noEditPoints="1"/>
            </p:cNvSpPr>
            <p:nvPr/>
          </p:nvSpPr>
          <p:spPr>
            <a:xfrm>
              <a:off x="306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7" name="Freeform 78"/>
            <p:cNvSpPr>
              <a:spLocks noEditPoints="1"/>
            </p:cNvSpPr>
            <p:nvPr/>
          </p:nvSpPr>
          <p:spPr>
            <a:xfrm>
              <a:off x="306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8" name="Freeform 79"/>
            <p:cNvSpPr>
              <a:spLocks noEditPoints="1"/>
            </p:cNvSpPr>
            <p:nvPr/>
          </p:nvSpPr>
          <p:spPr>
            <a:xfrm>
              <a:off x="306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9" name="Freeform 80"/>
            <p:cNvSpPr>
              <a:spLocks noEditPoints="1"/>
            </p:cNvSpPr>
            <p:nvPr/>
          </p:nvSpPr>
          <p:spPr>
            <a:xfrm>
              <a:off x="306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0" name="Freeform 81"/>
            <p:cNvSpPr>
              <a:spLocks noEditPoints="1"/>
            </p:cNvSpPr>
            <p:nvPr/>
          </p:nvSpPr>
          <p:spPr>
            <a:xfrm>
              <a:off x="306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1" name="Freeform 82"/>
            <p:cNvSpPr>
              <a:spLocks noEditPoints="1"/>
            </p:cNvSpPr>
            <p:nvPr/>
          </p:nvSpPr>
          <p:spPr>
            <a:xfrm>
              <a:off x="306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2" name="Freeform 83"/>
            <p:cNvSpPr>
              <a:spLocks noEditPoints="1"/>
            </p:cNvSpPr>
            <p:nvPr/>
          </p:nvSpPr>
          <p:spPr>
            <a:xfrm>
              <a:off x="306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3" name="Freeform 84"/>
            <p:cNvSpPr>
              <a:spLocks noEditPoints="1"/>
            </p:cNvSpPr>
            <p:nvPr/>
          </p:nvSpPr>
          <p:spPr>
            <a:xfrm>
              <a:off x="306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4" name="Freeform 85"/>
            <p:cNvSpPr>
              <a:spLocks noEditPoints="1"/>
            </p:cNvSpPr>
            <p:nvPr/>
          </p:nvSpPr>
          <p:spPr>
            <a:xfrm>
              <a:off x="306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5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6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7" name="Freeform 88"/>
            <p:cNvSpPr>
              <a:spLocks noEditPoints="1"/>
            </p:cNvSpPr>
            <p:nvPr/>
          </p:nvSpPr>
          <p:spPr>
            <a:xfrm>
              <a:off x="351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8" name="Freeform 89"/>
            <p:cNvSpPr>
              <a:spLocks noEditPoints="1"/>
            </p:cNvSpPr>
            <p:nvPr/>
          </p:nvSpPr>
          <p:spPr>
            <a:xfrm>
              <a:off x="351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9" name="Freeform 90"/>
            <p:cNvSpPr>
              <a:spLocks noEditPoints="1"/>
            </p:cNvSpPr>
            <p:nvPr/>
          </p:nvSpPr>
          <p:spPr>
            <a:xfrm>
              <a:off x="351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0" name="Freeform 91"/>
            <p:cNvSpPr>
              <a:spLocks noEditPoints="1"/>
            </p:cNvSpPr>
            <p:nvPr/>
          </p:nvSpPr>
          <p:spPr>
            <a:xfrm>
              <a:off x="351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1" name="Freeform 92"/>
            <p:cNvSpPr>
              <a:spLocks noEditPoints="1"/>
            </p:cNvSpPr>
            <p:nvPr/>
          </p:nvSpPr>
          <p:spPr>
            <a:xfrm>
              <a:off x="351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2" name="Freeform 93"/>
            <p:cNvSpPr>
              <a:spLocks noEditPoints="1"/>
            </p:cNvSpPr>
            <p:nvPr/>
          </p:nvSpPr>
          <p:spPr>
            <a:xfrm>
              <a:off x="351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3" name="Freeform 94"/>
            <p:cNvSpPr>
              <a:spLocks noEditPoints="1"/>
            </p:cNvSpPr>
            <p:nvPr/>
          </p:nvSpPr>
          <p:spPr>
            <a:xfrm>
              <a:off x="351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4" name="Freeform 95"/>
            <p:cNvSpPr>
              <a:spLocks noEditPoints="1"/>
            </p:cNvSpPr>
            <p:nvPr/>
          </p:nvSpPr>
          <p:spPr>
            <a:xfrm>
              <a:off x="351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5" name="Freeform 96"/>
            <p:cNvSpPr>
              <a:spLocks noEditPoints="1"/>
            </p:cNvSpPr>
            <p:nvPr/>
          </p:nvSpPr>
          <p:spPr>
            <a:xfrm>
              <a:off x="351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6" name="Freeform 97"/>
            <p:cNvSpPr>
              <a:spLocks noEditPoints="1"/>
            </p:cNvSpPr>
            <p:nvPr/>
          </p:nvSpPr>
          <p:spPr>
            <a:xfrm>
              <a:off x="351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7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8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9" name="Freeform 100"/>
            <p:cNvSpPr>
              <a:spLocks noEditPoints="1"/>
            </p:cNvSpPr>
            <p:nvPr/>
          </p:nvSpPr>
          <p:spPr>
            <a:xfrm>
              <a:off x="396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0" name="Freeform 101"/>
            <p:cNvSpPr>
              <a:spLocks noEditPoints="1"/>
            </p:cNvSpPr>
            <p:nvPr/>
          </p:nvSpPr>
          <p:spPr>
            <a:xfrm>
              <a:off x="396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1" name="Freeform 102"/>
            <p:cNvSpPr>
              <a:spLocks noEditPoints="1"/>
            </p:cNvSpPr>
            <p:nvPr/>
          </p:nvSpPr>
          <p:spPr>
            <a:xfrm>
              <a:off x="396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2" name="Freeform 103"/>
            <p:cNvSpPr>
              <a:spLocks noEditPoints="1"/>
            </p:cNvSpPr>
            <p:nvPr/>
          </p:nvSpPr>
          <p:spPr>
            <a:xfrm>
              <a:off x="396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3" name="Freeform 104"/>
            <p:cNvSpPr>
              <a:spLocks noEditPoints="1"/>
            </p:cNvSpPr>
            <p:nvPr/>
          </p:nvSpPr>
          <p:spPr>
            <a:xfrm>
              <a:off x="396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4" name="Freeform 105"/>
            <p:cNvSpPr>
              <a:spLocks noEditPoints="1"/>
            </p:cNvSpPr>
            <p:nvPr/>
          </p:nvSpPr>
          <p:spPr>
            <a:xfrm>
              <a:off x="396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5" name="Freeform 106"/>
            <p:cNvSpPr>
              <a:spLocks noEditPoints="1"/>
            </p:cNvSpPr>
            <p:nvPr/>
          </p:nvSpPr>
          <p:spPr>
            <a:xfrm>
              <a:off x="396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6" name="Freeform 107"/>
            <p:cNvSpPr>
              <a:spLocks noEditPoints="1"/>
            </p:cNvSpPr>
            <p:nvPr/>
          </p:nvSpPr>
          <p:spPr>
            <a:xfrm>
              <a:off x="396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7" name="Freeform 108"/>
            <p:cNvSpPr>
              <a:spLocks noEditPoints="1"/>
            </p:cNvSpPr>
            <p:nvPr/>
          </p:nvSpPr>
          <p:spPr>
            <a:xfrm>
              <a:off x="396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8" name="Freeform 109"/>
            <p:cNvSpPr>
              <a:spLocks noEditPoints="1"/>
            </p:cNvSpPr>
            <p:nvPr/>
          </p:nvSpPr>
          <p:spPr>
            <a:xfrm>
              <a:off x="396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9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0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1" name="Freeform 112"/>
            <p:cNvSpPr>
              <a:spLocks noEditPoints="1"/>
            </p:cNvSpPr>
            <p:nvPr/>
          </p:nvSpPr>
          <p:spPr>
            <a:xfrm>
              <a:off x="440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2" name="Freeform 113"/>
            <p:cNvSpPr>
              <a:spLocks noEditPoints="1"/>
            </p:cNvSpPr>
            <p:nvPr/>
          </p:nvSpPr>
          <p:spPr>
            <a:xfrm>
              <a:off x="440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3" name="Freeform 114"/>
            <p:cNvSpPr>
              <a:spLocks noEditPoints="1"/>
            </p:cNvSpPr>
            <p:nvPr/>
          </p:nvSpPr>
          <p:spPr>
            <a:xfrm>
              <a:off x="440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4" name="Freeform 115"/>
            <p:cNvSpPr>
              <a:spLocks noEditPoints="1"/>
            </p:cNvSpPr>
            <p:nvPr/>
          </p:nvSpPr>
          <p:spPr>
            <a:xfrm>
              <a:off x="440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5" name="Freeform 116"/>
            <p:cNvSpPr>
              <a:spLocks noEditPoints="1"/>
            </p:cNvSpPr>
            <p:nvPr/>
          </p:nvSpPr>
          <p:spPr>
            <a:xfrm>
              <a:off x="440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6" name="Freeform 117"/>
            <p:cNvSpPr>
              <a:spLocks noEditPoints="1"/>
            </p:cNvSpPr>
            <p:nvPr/>
          </p:nvSpPr>
          <p:spPr>
            <a:xfrm>
              <a:off x="440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7" name="Freeform 118"/>
            <p:cNvSpPr>
              <a:spLocks noEditPoints="1"/>
            </p:cNvSpPr>
            <p:nvPr/>
          </p:nvSpPr>
          <p:spPr>
            <a:xfrm>
              <a:off x="440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8" name="Freeform 119"/>
            <p:cNvSpPr>
              <a:spLocks noEditPoints="1"/>
            </p:cNvSpPr>
            <p:nvPr/>
          </p:nvSpPr>
          <p:spPr>
            <a:xfrm>
              <a:off x="440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9" name="Freeform 120"/>
            <p:cNvSpPr>
              <a:spLocks noEditPoints="1"/>
            </p:cNvSpPr>
            <p:nvPr/>
          </p:nvSpPr>
          <p:spPr>
            <a:xfrm>
              <a:off x="440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50" name="Freeform 121"/>
            <p:cNvSpPr>
              <a:spLocks noEditPoints="1"/>
            </p:cNvSpPr>
            <p:nvPr/>
          </p:nvSpPr>
          <p:spPr>
            <a:xfrm>
              <a:off x="440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51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2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3" name="Freeform 124"/>
            <p:cNvSpPr>
              <a:spLocks noEditPoints="1"/>
            </p:cNvSpPr>
            <p:nvPr/>
          </p:nvSpPr>
          <p:spPr>
            <a:xfrm>
              <a:off x="485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54" name="Freeform 125"/>
            <p:cNvSpPr>
              <a:spLocks noEditPoints="1"/>
            </p:cNvSpPr>
            <p:nvPr/>
          </p:nvSpPr>
          <p:spPr>
            <a:xfrm>
              <a:off x="485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55" name="Freeform 126"/>
            <p:cNvSpPr>
              <a:spLocks noEditPoints="1"/>
            </p:cNvSpPr>
            <p:nvPr/>
          </p:nvSpPr>
          <p:spPr>
            <a:xfrm>
              <a:off x="485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56" name="Freeform 127"/>
            <p:cNvSpPr>
              <a:spLocks noEditPoints="1"/>
            </p:cNvSpPr>
            <p:nvPr/>
          </p:nvSpPr>
          <p:spPr>
            <a:xfrm>
              <a:off x="485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57" name="Freeform 128"/>
            <p:cNvSpPr>
              <a:spLocks noEditPoints="1"/>
            </p:cNvSpPr>
            <p:nvPr/>
          </p:nvSpPr>
          <p:spPr>
            <a:xfrm>
              <a:off x="485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58" name="Freeform 129"/>
            <p:cNvSpPr>
              <a:spLocks noEditPoints="1"/>
            </p:cNvSpPr>
            <p:nvPr/>
          </p:nvSpPr>
          <p:spPr>
            <a:xfrm>
              <a:off x="485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59" name="Freeform 130"/>
            <p:cNvSpPr>
              <a:spLocks noEditPoints="1"/>
            </p:cNvSpPr>
            <p:nvPr/>
          </p:nvSpPr>
          <p:spPr>
            <a:xfrm>
              <a:off x="485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60" name="Freeform 131"/>
            <p:cNvSpPr>
              <a:spLocks noEditPoints="1"/>
            </p:cNvSpPr>
            <p:nvPr/>
          </p:nvSpPr>
          <p:spPr>
            <a:xfrm>
              <a:off x="485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61" name="Freeform 132"/>
            <p:cNvSpPr>
              <a:spLocks noEditPoints="1"/>
            </p:cNvSpPr>
            <p:nvPr/>
          </p:nvSpPr>
          <p:spPr>
            <a:xfrm>
              <a:off x="485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62" name="Freeform 133"/>
            <p:cNvSpPr>
              <a:spLocks noEditPoints="1"/>
            </p:cNvSpPr>
            <p:nvPr/>
          </p:nvSpPr>
          <p:spPr>
            <a:xfrm>
              <a:off x="485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63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4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5" name="Freeform 136"/>
            <p:cNvSpPr>
              <a:spLocks noEditPoints="1"/>
            </p:cNvSpPr>
            <p:nvPr/>
          </p:nvSpPr>
          <p:spPr>
            <a:xfrm>
              <a:off x="530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66" name="Freeform 137"/>
            <p:cNvSpPr>
              <a:spLocks noEditPoints="1"/>
            </p:cNvSpPr>
            <p:nvPr/>
          </p:nvSpPr>
          <p:spPr>
            <a:xfrm>
              <a:off x="530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67" name="Freeform 138"/>
            <p:cNvSpPr>
              <a:spLocks noEditPoints="1"/>
            </p:cNvSpPr>
            <p:nvPr/>
          </p:nvSpPr>
          <p:spPr>
            <a:xfrm>
              <a:off x="530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68" name="Freeform 139"/>
            <p:cNvSpPr>
              <a:spLocks noEditPoints="1"/>
            </p:cNvSpPr>
            <p:nvPr/>
          </p:nvSpPr>
          <p:spPr>
            <a:xfrm>
              <a:off x="530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69" name="Freeform 140"/>
            <p:cNvSpPr>
              <a:spLocks noEditPoints="1"/>
            </p:cNvSpPr>
            <p:nvPr/>
          </p:nvSpPr>
          <p:spPr>
            <a:xfrm>
              <a:off x="530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70" name="Freeform 141"/>
            <p:cNvSpPr>
              <a:spLocks noEditPoints="1"/>
            </p:cNvSpPr>
            <p:nvPr/>
          </p:nvSpPr>
          <p:spPr>
            <a:xfrm>
              <a:off x="530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71" name="Freeform 142"/>
            <p:cNvSpPr>
              <a:spLocks noEditPoints="1"/>
            </p:cNvSpPr>
            <p:nvPr/>
          </p:nvSpPr>
          <p:spPr>
            <a:xfrm>
              <a:off x="530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72" name="Freeform 143"/>
            <p:cNvSpPr>
              <a:spLocks noEditPoints="1"/>
            </p:cNvSpPr>
            <p:nvPr/>
          </p:nvSpPr>
          <p:spPr>
            <a:xfrm>
              <a:off x="530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73" name="Freeform 144"/>
            <p:cNvSpPr>
              <a:spLocks noEditPoints="1"/>
            </p:cNvSpPr>
            <p:nvPr/>
          </p:nvSpPr>
          <p:spPr>
            <a:xfrm>
              <a:off x="530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74" name="Freeform 145"/>
            <p:cNvSpPr>
              <a:spLocks noEditPoints="1"/>
            </p:cNvSpPr>
            <p:nvPr/>
          </p:nvSpPr>
          <p:spPr>
            <a:xfrm>
              <a:off x="530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75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76" name="Freeform 147"/>
            <p:cNvSpPr/>
            <p:nvPr/>
          </p:nvSpPr>
          <p:spPr>
            <a:xfrm>
              <a:off x="349" y="3304"/>
              <a:ext cx="20" cy="10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0" y="25"/>
                </a:cxn>
              </a:cxnLst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027" name="Group 148"/>
          <p:cNvGrpSpPr/>
          <p:nvPr/>
        </p:nvGrpSpPr>
        <p:grpSpPr>
          <a:xfrm>
            <a:off x="1066800" y="3444875"/>
            <a:ext cx="533400" cy="492125"/>
            <a:chOff x="96" y="2784"/>
            <a:chExt cx="1062" cy="981"/>
          </a:xfrm>
        </p:grpSpPr>
        <p:sp>
          <p:nvSpPr>
            <p:cNvPr id="1119" name="Freeform 149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762" y="309"/>
                </a:cxn>
                <a:cxn ang="0">
                  <a:pos x="944" y="258"/>
                </a:cxn>
                <a:cxn ang="0">
                  <a:pos x="969" y="233"/>
                </a:cxn>
                <a:cxn ang="0">
                  <a:pos x="793" y="25"/>
                </a:cxn>
                <a:cxn ang="0">
                  <a:pos x="202" y="284"/>
                </a:cxn>
                <a:cxn ang="0">
                  <a:pos x="762" y="309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0" name="Freeform 150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4167" y="3965"/>
                </a:cxn>
                <a:cxn ang="0">
                  <a:pos x="3889" y="3196"/>
                </a:cxn>
                <a:cxn ang="0">
                  <a:pos x="3631" y="2534"/>
                </a:cxn>
                <a:cxn ang="0">
                  <a:pos x="4218" y="2377"/>
                </a:cxn>
                <a:cxn ang="0">
                  <a:pos x="3732" y="2099"/>
                </a:cxn>
                <a:cxn ang="0">
                  <a:pos x="4015" y="2124"/>
                </a:cxn>
                <a:cxn ang="0">
                  <a:pos x="4015" y="1967"/>
                </a:cxn>
                <a:cxn ang="0">
                  <a:pos x="3454" y="1992"/>
                </a:cxn>
                <a:cxn ang="0">
                  <a:pos x="3272" y="3196"/>
                </a:cxn>
                <a:cxn ang="0">
                  <a:pos x="3171" y="2149"/>
                </a:cxn>
                <a:cxn ang="0">
                  <a:pos x="3019" y="1714"/>
                </a:cxn>
                <a:cxn ang="0">
                  <a:pos x="3171" y="1305"/>
                </a:cxn>
                <a:cxn ang="0">
                  <a:pos x="3095" y="946"/>
                </a:cxn>
                <a:cxn ang="0">
                  <a:pos x="3044" y="612"/>
                </a:cxn>
                <a:cxn ang="0">
                  <a:pos x="3378" y="996"/>
                </a:cxn>
                <a:cxn ang="0">
                  <a:pos x="3813" y="460"/>
                </a:cxn>
                <a:cxn ang="0">
                  <a:pos x="3757" y="920"/>
                </a:cxn>
                <a:cxn ang="0">
                  <a:pos x="3656" y="1229"/>
                </a:cxn>
                <a:cxn ang="0">
                  <a:pos x="3682" y="1714"/>
                </a:cxn>
                <a:cxn ang="0">
                  <a:pos x="5087" y="743"/>
                </a:cxn>
                <a:cxn ang="0">
                  <a:pos x="2301" y="25"/>
                </a:cxn>
                <a:cxn ang="0">
                  <a:pos x="1431" y="202"/>
                </a:cxn>
                <a:cxn ang="0">
                  <a:pos x="2175" y="308"/>
                </a:cxn>
                <a:cxn ang="0">
                  <a:pos x="1532" y="561"/>
                </a:cxn>
                <a:cxn ang="0">
                  <a:pos x="1482" y="743"/>
                </a:cxn>
                <a:cxn ang="0">
                  <a:pos x="971" y="435"/>
                </a:cxn>
                <a:cxn ang="0">
                  <a:pos x="334" y="2943"/>
                </a:cxn>
                <a:cxn ang="0">
                  <a:pos x="1558" y="3732"/>
                </a:cxn>
                <a:cxn ang="0">
                  <a:pos x="1153" y="3403"/>
                </a:cxn>
                <a:cxn ang="0">
                  <a:pos x="895" y="3707"/>
                </a:cxn>
                <a:cxn ang="0">
                  <a:pos x="819" y="3272"/>
                </a:cxn>
                <a:cxn ang="0">
                  <a:pos x="1178" y="2200"/>
                </a:cxn>
                <a:cxn ang="0">
                  <a:pos x="1714" y="2124"/>
                </a:cxn>
                <a:cxn ang="0">
                  <a:pos x="1816" y="2427"/>
                </a:cxn>
                <a:cxn ang="0">
                  <a:pos x="1558" y="3095"/>
                </a:cxn>
                <a:cxn ang="0">
                  <a:pos x="2326" y="4602"/>
                </a:cxn>
                <a:cxn ang="0">
                  <a:pos x="4759" y="4243"/>
                </a:cxn>
                <a:cxn ang="0">
                  <a:pos x="4653" y="1689"/>
                </a:cxn>
                <a:cxn ang="0">
                  <a:pos x="4218" y="1532"/>
                </a:cxn>
                <a:cxn ang="0">
                  <a:pos x="2888" y="1558"/>
                </a:cxn>
                <a:cxn ang="0">
                  <a:pos x="2761" y="2225"/>
                </a:cxn>
                <a:cxn ang="0">
                  <a:pos x="2918" y="1279"/>
                </a:cxn>
                <a:cxn ang="0">
                  <a:pos x="2276" y="662"/>
                </a:cxn>
                <a:cxn ang="0">
                  <a:pos x="2685" y="895"/>
                </a:cxn>
                <a:cxn ang="0">
                  <a:pos x="1558" y="1841"/>
                </a:cxn>
                <a:cxn ang="0">
                  <a:pos x="612" y="946"/>
                </a:cxn>
                <a:cxn ang="0">
                  <a:pos x="1740" y="1022"/>
                </a:cxn>
                <a:cxn ang="0">
                  <a:pos x="2023" y="1022"/>
                </a:cxn>
                <a:cxn ang="0">
                  <a:pos x="2761" y="1153"/>
                </a:cxn>
                <a:cxn ang="0">
                  <a:pos x="2534" y="2377"/>
                </a:cxn>
                <a:cxn ang="0">
                  <a:pos x="2377" y="1305"/>
                </a:cxn>
                <a:cxn ang="0">
                  <a:pos x="1558" y="1841"/>
                </a:cxn>
                <a:cxn ang="0">
                  <a:pos x="2048" y="2099"/>
                </a:cxn>
                <a:cxn ang="0">
                  <a:pos x="2250" y="1482"/>
                </a:cxn>
                <a:cxn ang="0">
                  <a:pos x="2609" y="3707"/>
                </a:cxn>
                <a:cxn ang="0">
                  <a:pos x="2099" y="2453"/>
                </a:cxn>
                <a:cxn ang="0">
                  <a:pos x="2994" y="2711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1" name="Freeform 151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359" y="133"/>
                </a:cxn>
                <a:cxn ang="0">
                  <a:pos x="233" y="520"/>
                </a:cxn>
                <a:cxn ang="0">
                  <a:pos x="359" y="133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2" name="Freeform 152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177" y="252"/>
                </a:cxn>
                <a:cxn ang="0">
                  <a:pos x="101" y="635"/>
                </a:cxn>
                <a:cxn ang="0">
                  <a:pos x="385" y="408"/>
                </a:cxn>
                <a:cxn ang="0">
                  <a:pos x="334" y="201"/>
                </a:cxn>
                <a:cxn ang="0">
                  <a:pos x="177" y="252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3" name="Freeform 153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1028" y="50"/>
                </a:cxn>
                <a:cxn ang="0">
                  <a:pos x="233" y="25"/>
                </a:cxn>
                <a:cxn ang="0">
                  <a:pos x="25" y="227"/>
                </a:cxn>
                <a:cxn ang="0">
                  <a:pos x="562" y="535"/>
                </a:cxn>
                <a:cxn ang="0">
                  <a:pos x="871" y="509"/>
                </a:cxn>
                <a:cxn ang="0">
                  <a:pos x="1028" y="484"/>
                </a:cxn>
                <a:cxn ang="0">
                  <a:pos x="1028" y="50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4" name="Freeform 154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612" y="51"/>
                </a:cxn>
                <a:cxn ang="0">
                  <a:pos x="283" y="51"/>
                </a:cxn>
                <a:cxn ang="0">
                  <a:pos x="101" y="510"/>
                </a:cxn>
                <a:cxn ang="0">
                  <a:pos x="718" y="561"/>
                </a:cxn>
                <a:cxn ang="0">
                  <a:pos x="612" y="51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5" name="Freeform 155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126" y="0"/>
                </a:cxn>
                <a:cxn ang="0">
                  <a:pos x="359" y="134"/>
                </a:cxn>
                <a:cxn ang="0">
                  <a:pos x="126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6" name="Freeform 156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183" y="334"/>
                </a:cxn>
                <a:cxn ang="0">
                  <a:pos x="644" y="152"/>
                </a:cxn>
                <a:cxn ang="0">
                  <a:pos x="436" y="25"/>
                </a:cxn>
                <a:cxn ang="0">
                  <a:pos x="183" y="284"/>
                </a:cxn>
                <a:cxn ang="0">
                  <a:pos x="183" y="334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7" name="Freeform 157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637" y="152"/>
                </a:cxn>
                <a:cxn ang="0">
                  <a:pos x="202" y="258"/>
                </a:cxn>
                <a:cxn ang="0">
                  <a:pos x="152" y="334"/>
                </a:cxn>
                <a:cxn ang="0">
                  <a:pos x="693" y="309"/>
                </a:cxn>
                <a:cxn ang="0">
                  <a:pos x="637" y="152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8" name="Freeform 158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1022" y="75"/>
                </a:cxn>
                <a:cxn ang="0">
                  <a:pos x="744" y="25"/>
                </a:cxn>
                <a:cxn ang="0">
                  <a:pos x="177" y="0"/>
                </a:cxn>
                <a:cxn ang="0">
                  <a:pos x="51" y="125"/>
                </a:cxn>
                <a:cxn ang="0">
                  <a:pos x="511" y="200"/>
                </a:cxn>
                <a:cxn ang="0">
                  <a:pos x="1053" y="200"/>
                </a:cxn>
                <a:cxn ang="0">
                  <a:pos x="1022" y="7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9" name="Freeform 159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954" y="51"/>
                </a:cxn>
                <a:cxn ang="0">
                  <a:pos x="670" y="102"/>
                </a:cxn>
                <a:cxn ang="0">
                  <a:pos x="335" y="76"/>
                </a:cxn>
                <a:cxn ang="0">
                  <a:pos x="25" y="51"/>
                </a:cxn>
                <a:cxn ang="0">
                  <a:pos x="903" y="209"/>
                </a:cxn>
                <a:cxn ang="0">
                  <a:pos x="954" y="51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0" name="Freeform 160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712" y="233"/>
                </a:cxn>
                <a:cxn ang="0">
                  <a:pos x="333" y="152"/>
                </a:cxn>
                <a:cxn ang="0">
                  <a:pos x="101" y="384"/>
                </a:cxn>
                <a:cxn ang="0">
                  <a:pos x="25" y="486"/>
                </a:cxn>
                <a:cxn ang="0">
                  <a:pos x="227" y="486"/>
                </a:cxn>
                <a:cxn ang="0">
                  <a:pos x="434" y="693"/>
                </a:cxn>
                <a:cxn ang="0">
                  <a:pos x="535" y="769"/>
                </a:cxn>
                <a:cxn ang="0">
                  <a:pos x="737" y="486"/>
                </a:cxn>
                <a:cxn ang="0">
                  <a:pos x="995" y="486"/>
                </a:cxn>
                <a:cxn ang="0">
                  <a:pos x="712" y="233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1" name="Freeform 161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559" y="50"/>
                </a:cxn>
                <a:cxn ang="0">
                  <a:pos x="459" y="434"/>
                </a:cxn>
                <a:cxn ang="0">
                  <a:pos x="176" y="510"/>
                </a:cxn>
                <a:cxn ang="0">
                  <a:pos x="176" y="586"/>
                </a:cxn>
                <a:cxn ang="0">
                  <a:pos x="433" y="868"/>
                </a:cxn>
                <a:cxn ang="0">
                  <a:pos x="302" y="1146"/>
                </a:cxn>
                <a:cxn ang="0">
                  <a:pos x="0" y="1403"/>
                </a:cxn>
                <a:cxn ang="0">
                  <a:pos x="126" y="1479"/>
                </a:cxn>
                <a:cxn ang="0">
                  <a:pos x="408" y="1580"/>
                </a:cxn>
                <a:cxn ang="0">
                  <a:pos x="585" y="1454"/>
                </a:cxn>
                <a:cxn ang="0">
                  <a:pos x="635" y="358"/>
                </a:cxn>
                <a:cxn ang="0">
                  <a:pos x="635" y="50"/>
                </a:cxn>
                <a:cxn ang="0">
                  <a:pos x="559" y="50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028" name="Group 162"/>
          <p:cNvGrpSpPr/>
          <p:nvPr/>
        </p:nvGrpSpPr>
        <p:grpSpPr>
          <a:xfrm>
            <a:off x="1066800" y="4552950"/>
            <a:ext cx="533400" cy="492125"/>
            <a:chOff x="96" y="2784"/>
            <a:chExt cx="1062" cy="981"/>
          </a:xfrm>
        </p:grpSpPr>
        <p:sp>
          <p:nvSpPr>
            <p:cNvPr id="1106" name="Freeform 163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762" y="309"/>
                </a:cxn>
                <a:cxn ang="0">
                  <a:pos x="944" y="258"/>
                </a:cxn>
                <a:cxn ang="0">
                  <a:pos x="969" y="233"/>
                </a:cxn>
                <a:cxn ang="0">
                  <a:pos x="793" y="25"/>
                </a:cxn>
                <a:cxn ang="0">
                  <a:pos x="202" y="284"/>
                </a:cxn>
                <a:cxn ang="0">
                  <a:pos x="762" y="309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7" name="Freeform 164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4167" y="3965"/>
                </a:cxn>
                <a:cxn ang="0">
                  <a:pos x="3889" y="3196"/>
                </a:cxn>
                <a:cxn ang="0">
                  <a:pos x="3631" y="2534"/>
                </a:cxn>
                <a:cxn ang="0">
                  <a:pos x="4218" y="2377"/>
                </a:cxn>
                <a:cxn ang="0">
                  <a:pos x="3732" y="2099"/>
                </a:cxn>
                <a:cxn ang="0">
                  <a:pos x="4015" y="2124"/>
                </a:cxn>
                <a:cxn ang="0">
                  <a:pos x="4015" y="1967"/>
                </a:cxn>
                <a:cxn ang="0">
                  <a:pos x="3454" y="1992"/>
                </a:cxn>
                <a:cxn ang="0">
                  <a:pos x="3272" y="3196"/>
                </a:cxn>
                <a:cxn ang="0">
                  <a:pos x="3171" y="2149"/>
                </a:cxn>
                <a:cxn ang="0">
                  <a:pos x="3019" y="1714"/>
                </a:cxn>
                <a:cxn ang="0">
                  <a:pos x="3171" y="1305"/>
                </a:cxn>
                <a:cxn ang="0">
                  <a:pos x="3095" y="946"/>
                </a:cxn>
                <a:cxn ang="0">
                  <a:pos x="3044" y="612"/>
                </a:cxn>
                <a:cxn ang="0">
                  <a:pos x="3378" y="996"/>
                </a:cxn>
                <a:cxn ang="0">
                  <a:pos x="3813" y="460"/>
                </a:cxn>
                <a:cxn ang="0">
                  <a:pos x="3757" y="920"/>
                </a:cxn>
                <a:cxn ang="0">
                  <a:pos x="3656" y="1229"/>
                </a:cxn>
                <a:cxn ang="0">
                  <a:pos x="3682" y="1714"/>
                </a:cxn>
                <a:cxn ang="0">
                  <a:pos x="5087" y="743"/>
                </a:cxn>
                <a:cxn ang="0">
                  <a:pos x="2301" y="25"/>
                </a:cxn>
                <a:cxn ang="0">
                  <a:pos x="1431" y="202"/>
                </a:cxn>
                <a:cxn ang="0">
                  <a:pos x="2175" y="308"/>
                </a:cxn>
                <a:cxn ang="0">
                  <a:pos x="1532" y="561"/>
                </a:cxn>
                <a:cxn ang="0">
                  <a:pos x="1482" y="743"/>
                </a:cxn>
                <a:cxn ang="0">
                  <a:pos x="971" y="435"/>
                </a:cxn>
                <a:cxn ang="0">
                  <a:pos x="334" y="2943"/>
                </a:cxn>
                <a:cxn ang="0">
                  <a:pos x="1558" y="3732"/>
                </a:cxn>
                <a:cxn ang="0">
                  <a:pos x="1153" y="3403"/>
                </a:cxn>
                <a:cxn ang="0">
                  <a:pos x="895" y="3707"/>
                </a:cxn>
                <a:cxn ang="0">
                  <a:pos x="819" y="3272"/>
                </a:cxn>
                <a:cxn ang="0">
                  <a:pos x="1178" y="2200"/>
                </a:cxn>
                <a:cxn ang="0">
                  <a:pos x="1714" y="2124"/>
                </a:cxn>
                <a:cxn ang="0">
                  <a:pos x="1816" y="2427"/>
                </a:cxn>
                <a:cxn ang="0">
                  <a:pos x="1558" y="3095"/>
                </a:cxn>
                <a:cxn ang="0">
                  <a:pos x="2326" y="4602"/>
                </a:cxn>
                <a:cxn ang="0">
                  <a:pos x="4759" y="4243"/>
                </a:cxn>
                <a:cxn ang="0">
                  <a:pos x="4653" y="1689"/>
                </a:cxn>
                <a:cxn ang="0">
                  <a:pos x="4218" y="1532"/>
                </a:cxn>
                <a:cxn ang="0">
                  <a:pos x="2888" y="1558"/>
                </a:cxn>
                <a:cxn ang="0">
                  <a:pos x="2761" y="2225"/>
                </a:cxn>
                <a:cxn ang="0">
                  <a:pos x="2918" y="1279"/>
                </a:cxn>
                <a:cxn ang="0">
                  <a:pos x="2276" y="662"/>
                </a:cxn>
                <a:cxn ang="0">
                  <a:pos x="2685" y="895"/>
                </a:cxn>
                <a:cxn ang="0">
                  <a:pos x="1558" y="1841"/>
                </a:cxn>
                <a:cxn ang="0">
                  <a:pos x="612" y="946"/>
                </a:cxn>
                <a:cxn ang="0">
                  <a:pos x="1740" y="1022"/>
                </a:cxn>
                <a:cxn ang="0">
                  <a:pos x="2023" y="1022"/>
                </a:cxn>
                <a:cxn ang="0">
                  <a:pos x="2761" y="1153"/>
                </a:cxn>
                <a:cxn ang="0">
                  <a:pos x="2534" y="2377"/>
                </a:cxn>
                <a:cxn ang="0">
                  <a:pos x="2377" y="1305"/>
                </a:cxn>
                <a:cxn ang="0">
                  <a:pos x="1558" y="1841"/>
                </a:cxn>
                <a:cxn ang="0">
                  <a:pos x="2048" y="2099"/>
                </a:cxn>
                <a:cxn ang="0">
                  <a:pos x="2250" y="1482"/>
                </a:cxn>
                <a:cxn ang="0">
                  <a:pos x="2609" y="3707"/>
                </a:cxn>
                <a:cxn ang="0">
                  <a:pos x="2099" y="2453"/>
                </a:cxn>
                <a:cxn ang="0">
                  <a:pos x="2994" y="2711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8" name="Freeform 165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359" y="133"/>
                </a:cxn>
                <a:cxn ang="0">
                  <a:pos x="233" y="520"/>
                </a:cxn>
                <a:cxn ang="0">
                  <a:pos x="359" y="133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9" name="Freeform 166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177" y="252"/>
                </a:cxn>
                <a:cxn ang="0">
                  <a:pos x="101" y="635"/>
                </a:cxn>
                <a:cxn ang="0">
                  <a:pos x="385" y="408"/>
                </a:cxn>
                <a:cxn ang="0">
                  <a:pos x="334" y="201"/>
                </a:cxn>
                <a:cxn ang="0">
                  <a:pos x="177" y="252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0" name="Freeform 167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1028" y="50"/>
                </a:cxn>
                <a:cxn ang="0">
                  <a:pos x="233" y="25"/>
                </a:cxn>
                <a:cxn ang="0">
                  <a:pos x="25" y="227"/>
                </a:cxn>
                <a:cxn ang="0">
                  <a:pos x="562" y="535"/>
                </a:cxn>
                <a:cxn ang="0">
                  <a:pos x="871" y="509"/>
                </a:cxn>
                <a:cxn ang="0">
                  <a:pos x="1028" y="484"/>
                </a:cxn>
                <a:cxn ang="0">
                  <a:pos x="1028" y="50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1" name="Freeform 168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612" y="51"/>
                </a:cxn>
                <a:cxn ang="0">
                  <a:pos x="283" y="51"/>
                </a:cxn>
                <a:cxn ang="0">
                  <a:pos x="101" y="510"/>
                </a:cxn>
                <a:cxn ang="0">
                  <a:pos x="718" y="561"/>
                </a:cxn>
                <a:cxn ang="0">
                  <a:pos x="612" y="51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2" name="Freeform 169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126" y="0"/>
                </a:cxn>
                <a:cxn ang="0">
                  <a:pos x="359" y="134"/>
                </a:cxn>
                <a:cxn ang="0">
                  <a:pos x="126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3" name="Freeform 170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183" y="334"/>
                </a:cxn>
                <a:cxn ang="0">
                  <a:pos x="644" y="152"/>
                </a:cxn>
                <a:cxn ang="0">
                  <a:pos x="436" y="25"/>
                </a:cxn>
                <a:cxn ang="0">
                  <a:pos x="183" y="284"/>
                </a:cxn>
                <a:cxn ang="0">
                  <a:pos x="183" y="334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4" name="Freeform 171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637" y="152"/>
                </a:cxn>
                <a:cxn ang="0">
                  <a:pos x="202" y="258"/>
                </a:cxn>
                <a:cxn ang="0">
                  <a:pos x="152" y="334"/>
                </a:cxn>
                <a:cxn ang="0">
                  <a:pos x="693" y="309"/>
                </a:cxn>
                <a:cxn ang="0">
                  <a:pos x="637" y="152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5" name="Freeform 172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1022" y="75"/>
                </a:cxn>
                <a:cxn ang="0">
                  <a:pos x="744" y="25"/>
                </a:cxn>
                <a:cxn ang="0">
                  <a:pos x="177" y="0"/>
                </a:cxn>
                <a:cxn ang="0">
                  <a:pos x="51" y="125"/>
                </a:cxn>
                <a:cxn ang="0">
                  <a:pos x="511" y="200"/>
                </a:cxn>
                <a:cxn ang="0">
                  <a:pos x="1053" y="200"/>
                </a:cxn>
                <a:cxn ang="0">
                  <a:pos x="1022" y="7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6" name="Freeform 173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954" y="51"/>
                </a:cxn>
                <a:cxn ang="0">
                  <a:pos x="670" y="102"/>
                </a:cxn>
                <a:cxn ang="0">
                  <a:pos x="335" y="76"/>
                </a:cxn>
                <a:cxn ang="0">
                  <a:pos x="25" y="51"/>
                </a:cxn>
                <a:cxn ang="0">
                  <a:pos x="903" y="209"/>
                </a:cxn>
                <a:cxn ang="0">
                  <a:pos x="954" y="51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7" name="Freeform 174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712" y="233"/>
                </a:cxn>
                <a:cxn ang="0">
                  <a:pos x="333" y="152"/>
                </a:cxn>
                <a:cxn ang="0">
                  <a:pos x="101" y="384"/>
                </a:cxn>
                <a:cxn ang="0">
                  <a:pos x="25" y="486"/>
                </a:cxn>
                <a:cxn ang="0">
                  <a:pos x="227" y="486"/>
                </a:cxn>
                <a:cxn ang="0">
                  <a:pos x="434" y="693"/>
                </a:cxn>
                <a:cxn ang="0">
                  <a:pos x="535" y="769"/>
                </a:cxn>
                <a:cxn ang="0">
                  <a:pos x="737" y="486"/>
                </a:cxn>
                <a:cxn ang="0">
                  <a:pos x="995" y="486"/>
                </a:cxn>
                <a:cxn ang="0">
                  <a:pos x="712" y="233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8" name="Freeform 175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559" y="50"/>
                </a:cxn>
                <a:cxn ang="0">
                  <a:pos x="459" y="434"/>
                </a:cxn>
                <a:cxn ang="0">
                  <a:pos x="176" y="510"/>
                </a:cxn>
                <a:cxn ang="0">
                  <a:pos x="176" y="586"/>
                </a:cxn>
                <a:cxn ang="0">
                  <a:pos x="433" y="868"/>
                </a:cxn>
                <a:cxn ang="0">
                  <a:pos x="302" y="1146"/>
                </a:cxn>
                <a:cxn ang="0">
                  <a:pos x="0" y="1403"/>
                </a:cxn>
                <a:cxn ang="0">
                  <a:pos x="126" y="1479"/>
                </a:cxn>
                <a:cxn ang="0">
                  <a:pos x="408" y="1580"/>
                </a:cxn>
                <a:cxn ang="0">
                  <a:pos x="585" y="1454"/>
                </a:cxn>
                <a:cxn ang="0">
                  <a:pos x="635" y="358"/>
                </a:cxn>
                <a:cxn ang="0">
                  <a:pos x="635" y="50"/>
                </a:cxn>
                <a:cxn ang="0">
                  <a:pos x="559" y="50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029" name="Group 176"/>
          <p:cNvGrpSpPr/>
          <p:nvPr/>
        </p:nvGrpSpPr>
        <p:grpSpPr>
          <a:xfrm>
            <a:off x="1066800" y="5562600"/>
            <a:ext cx="533400" cy="492125"/>
            <a:chOff x="96" y="2784"/>
            <a:chExt cx="1062" cy="981"/>
          </a:xfrm>
        </p:grpSpPr>
        <p:sp>
          <p:nvSpPr>
            <p:cNvPr id="1093" name="Freeform 177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762" y="309"/>
                </a:cxn>
                <a:cxn ang="0">
                  <a:pos x="944" y="258"/>
                </a:cxn>
                <a:cxn ang="0">
                  <a:pos x="969" y="233"/>
                </a:cxn>
                <a:cxn ang="0">
                  <a:pos x="793" y="25"/>
                </a:cxn>
                <a:cxn ang="0">
                  <a:pos x="202" y="284"/>
                </a:cxn>
                <a:cxn ang="0">
                  <a:pos x="762" y="309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4" name="Freeform 178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4167" y="3965"/>
                </a:cxn>
                <a:cxn ang="0">
                  <a:pos x="3889" y="3196"/>
                </a:cxn>
                <a:cxn ang="0">
                  <a:pos x="3631" y="2534"/>
                </a:cxn>
                <a:cxn ang="0">
                  <a:pos x="4218" y="2377"/>
                </a:cxn>
                <a:cxn ang="0">
                  <a:pos x="3732" y="2099"/>
                </a:cxn>
                <a:cxn ang="0">
                  <a:pos x="4015" y="2124"/>
                </a:cxn>
                <a:cxn ang="0">
                  <a:pos x="4015" y="1967"/>
                </a:cxn>
                <a:cxn ang="0">
                  <a:pos x="3454" y="1992"/>
                </a:cxn>
                <a:cxn ang="0">
                  <a:pos x="3272" y="3196"/>
                </a:cxn>
                <a:cxn ang="0">
                  <a:pos x="3171" y="2149"/>
                </a:cxn>
                <a:cxn ang="0">
                  <a:pos x="3019" y="1714"/>
                </a:cxn>
                <a:cxn ang="0">
                  <a:pos x="3171" y="1305"/>
                </a:cxn>
                <a:cxn ang="0">
                  <a:pos x="3095" y="946"/>
                </a:cxn>
                <a:cxn ang="0">
                  <a:pos x="3044" y="612"/>
                </a:cxn>
                <a:cxn ang="0">
                  <a:pos x="3378" y="996"/>
                </a:cxn>
                <a:cxn ang="0">
                  <a:pos x="3813" y="460"/>
                </a:cxn>
                <a:cxn ang="0">
                  <a:pos x="3757" y="920"/>
                </a:cxn>
                <a:cxn ang="0">
                  <a:pos x="3656" y="1229"/>
                </a:cxn>
                <a:cxn ang="0">
                  <a:pos x="3682" y="1714"/>
                </a:cxn>
                <a:cxn ang="0">
                  <a:pos x="5087" y="743"/>
                </a:cxn>
                <a:cxn ang="0">
                  <a:pos x="2301" y="25"/>
                </a:cxn>
                <a:cxn ang="0">
                  <a:pos x="1431" y="202"/>
                </a:cxn>
                <a:cxn ang="0">
                  <a:pos x="2175" y="308"/>
                </a:cxn>
                <a:cxn ang="0">
                  <a:pos x="1532" y="561"/>
                </a:cxn>
                <a:cxn ang="0">
                  <a:pos x="1482" y="743"/>
                </a:cxn>
                <a:cxn ang="0">
                  <a:pos x="971" y="435"/>
                </a:cxn>
                <a:cxn ang="0">
                  <a:pos x="334" y="2943"/>
                </a:cxn>
                <a:cxn ang="0">
                  <a:pos x="1558" y="3732"/>
                </a:cxn>
                <a:cxn ang="0">
                  <a:pos x="1153" y="3403"/>
                </a:cxn>
                <a:cxn ang="0">
                  <a:pos x="895" y="3707"/>
                </a:cxn>
                <a:cxn ang="0">
                  <a:pos x="819" y="3272"/>
                </a:cxn>
                <a:cxn ang="0">
                  <a:pos x="1178" y="2200"/>
                </a:cxn>
                <a:cxn ang="0">
                  <a:pos x="1714" y="2124"/>
                </a:cxn>
                <a:cxn ang="0">
                  <a:pos x="1816" y="2427"/>
                </a:cxn>
                <a:cxn ang="0">
                  <a:pos x="1558" y="3095"/>
                </a:cxn>
                <a:cxn ang="0">
                  <a:pos x="2326" y="4602"/>
                </a:cxn>
                <a:cxn ang="0">
                  <a:pos x="4759" y="4243"/>
                </a:cxn>
                <a:cxn ang="0">
                  <a:pos x="4653" y="1689"/>
                </a:cxn>
                <a:cxn ang="0">
                  <a:pos x="4218" y="1532"/>
                </a:cxn>
                <a:cxn ang="0">
                  <a:pos x="2888" y="1558"/>
                </a:cxn>
                <a:cxn ang="0">
                  <a:pos x="2761" y="2225"/>
                </a:cxn>
                <a:cxn ang="0">
                  <a:pos x="2918" y="1279"/>
                </a:cxn>
                <a:cxn ang="0">
                  <a:pos x="2276" y="662"/>
                </a:cxn>
                <a:cxn ang="0">
                  <a:pos x="2685" y="895"/>
                </a:cxn>
                <a:cxn ang="0">
                  <a:pos x="1558" y="1841"/>
                </a:cxn>
                <a:cxn ang="0">
                  <a:pos x="612" y="946"/>
                </a:cxn>
                <a:cxn ang="0">
                  <a:pos x="1740" y="1022"/>
                </a:cxn>
                <a:cxn ang="0">
                  <a:pos x="2023" y="1022"/>
                </a:cxn>
                <a:cxn ang="0">
                  <a:pos x="2761" y="1153"/>
                </a:cxn>
                <a:cxn ang="0">
                  <a:pos x="2534" y="2377"/>
                </a:cxn>
                <a:cxn ang="0">
                  <a:pos x="2377" y="1305"/>
                </a:cxn>
                <a:cxn ang="0">
                  <a:pos x="1558" y="1841"/>
                </a:cxn>
                <a:cxn ang="0">
                  <a:pos x="2048" y="2099"/>
                </a:cxn>
                <a:cxn ang="0">
                  <a:pos x="2250" y="1482"/>
                </a:cxn>
                <a:cxn ang="0">
                  <a:pos x="2609" y="3707"/>
                </a:cxn>
                <a:cxn ang="0">
                  <a:pos x="2099" y="2453"/>
                </a:cxn>
                <a:cxn ang="0">
                  <a:pos x="2994" y="2711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5" name="Freeform 179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359" y="133"/>
                </a:cxn>
                <a:cxn ang="0">
                  <a:pos x="233" y="520"/>
                </a:cxn>
                <a:cxn ang="0">
                  <a:pos x="359" y="133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6" name="Freeform 180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177" y="252"/>
                </a:cxn>
                <a:cxn ang="0">
                  <a:pos x="101" y="635"/>
                </a:cxn>
                <a:cxn ang="0">
                  <a:pos x="385" y="408"/>
                </a:cxn>
                <a:cxn ang="0">
                  <a:pos x="334" y="201"/>
                </a:cxn>
                <a:cxn ang="0">
                  <a:pos x="177" y="252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7" name="Freeform 181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1028" y="50"/>
                </a:cxn>
                <a:cxn ang="0">
                  <a:pos x="233" y="25"/>
                </a:cxn>
                <a:cxn ang="0">
                  <a:pos x="25" y="227"/>
                </a:cxn>
                <a:cxn ang="0">
                  <a:pos x="562" y="535"/>
                </a:cxn>
                <a:cxn ang="0">
                  <a:pos x="871" y="509"/>
                </a:cxn>
                <a:cxn ang="0">
                  <a:pos x="1028" y="484"/>
                </a:cxn>
                <a:cxn ang="0">
                  <a:pos x="1028" y="50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8" name="Freeform 182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612" y="51"/>
                </a:cxn>
                <a:cxn ang="0">
                  <a:pos x="283" y="51"/>
                </a:cxn>
                <a:cxn ang="0">
                  <a:pos x="101" y="510"/>
                </a:cxn>
                <a:cxn ang="0">
                  <a:pos x="718" y="561"/>
                </a:cxn>
                <a:cxn ang="0">
                  <a:pos x="612" y="51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9" name="Freeform 183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126" y="0"/>
                </a:cxn>
                <a:cxn ang="0">
                  <a:pos x="359" y="134"/>
                </a:cxn>
                <a:cxn ang="0">
                  <a:pos x="126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0" name="Freeform 184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183" y="334"/>
                </a:cxn>
                <a:cxn ang="0">
                  <a:pos x="644" y="152"/>
                </a:cxn>
                <a:cxn ang="0">
                  <a:pos x="436" y="25"/>
                </a:cxn>
                <a:cxn ang="0">
                  <a:pos x="183" y="284"/>
                </a:cxn>
                <a:cxn ang="0">
                  <a:pos x="183" y="334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1" name="Freeform 185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637" y="152"/>
                </a:cxn>
                <a:cxn ang="0">
                  <a:pos x="202" y="258"/>
                </a:cxn>
                <a:cxn ang="0">
                  <a:pos x="152" y="334"/>
                </a:cxn>
                <a:cxn ang="0">
                  <a:pos x="693" y="309"/>
                </a:cxn>
                <a:cxn ang="0">
                  <a:pos x="637" y="152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2" name="Freeform 186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1022" y="75"/>
                </a:cxn>
                <a:cxn ang="0">
                  <a:pos x="744" y="25"/>
                </a:cxn>
                <a:cxn ang="0">
                  <a:pos x="177" y="0"/>
                </a:cxn>
                <a:cxn ang="0">
                  <a:pos x="51" y="125"/>
                </a:cxn>
                <a:cxn ang="0">
                  <a:pos x="511" y="200"/>
                </a:cxn>
                <a:cxn ang="0">
                  <a:pos x="1053" y="200"/>
                </a:cxn>
                <a:cxn ang="0">
                  <a:pos x="1022" y="7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3" name="Freeform 187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954" y="51"/>
                </a:cxn>
                <a:cxn ang="0">
                  <a:pos x="670" y="102"/>
                </a:cxn>
                <a:cxn ang="0">
                  <a:pos x="335" y="76"/>
                </a:cxn>
                <a:cxn ang="0">
                  <a:pos x="25" y="51"/>
                </a:cxn>
                <a:cxn ang="0">
                  <a:pos x="903" y="209"/>
                </a:cxn>
                <a:cxn ang="0">
                  <a:pos x="954" y="51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4" name="Freeform 188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712" y="233"/>
                </a:cxn>
                <a:cxn ang="0">
                  <a:pos x="333" y="152"/>
                </a:cxn>
                <a:cxn ang="0">
                  <a:pos x="101" y="384"/>
                </a:cxn>
                <a:cxn ang="0">
                  <a:pos x="25" y="486"/>
                </a:cxn>
                <a:cxn ang="0">
                  <a:pos x="227" y="486"/>
                </a:cxn>
                <a:cxn ang="0">
                  <a:pos x="434" y="693"/>
                </a:cxn>
                <a:cxn ang="0">
                  <a:pos x="535" y="769"/>
                </a:cxn>
                <a:cxn ang="0">
                  <a:pos x="737" y="486"/>
                </a:cxn>
                <a:cxn ang="0">
                  <a:pos x="995" y="486"/>
                </a:cxn>
                <a:cxn ang="0">
                  <a:pos x="712" y="233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5" name="Freeform 189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559" y="50"/>
                </a:cxn>
                <a:cxn ang="0">
                  <a:pos x="459" y="434"/>
                </a:cxn>
                <a:cxn ang="0">
                  <a:pos x="176" y="510"/>
                </a:cxn>
                <a:cxn ang="0">
                  <a:pos x="176" y="586"/>
                </a:cxn>
                <a:cxn ang="0">
                  <a:pos x="433" y="868"/>
                </a:cxn>
                <a:cxn ang="0">
                  <a:pos x="302" y="1146"/>
                </a:cxn>
                <a:cxn ang="0">
                  <a:pos x="0" y="1403"/>
                </a:cxn>
                <a:cxn ang="0">
                  <a:pos x="126" y="1479"/>
                </a:cxn>
                <a:cxn ang="0">
                  <a:pos x="408" y="1580"/>
                </a:cxn>
                <a:cxn ang="0">
                  <a:pos x="585" y="1454"/>
                </a:cxn>
                <a:cxn ang="0">
                  <a:pos x="635" y="358"/>
                </a:cxn>
                <a:cxn ang="0">
                  <a:pos x="635" y="50"/>
                </a:cxn>
                <a:cxn ang="0">
                  <a:pos x="559" y="50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030" name="Group 190"/>
          <p:cNvGrpSpPr/>
          <p:nvPr/>
        </p:nvGrpSpPr>
        <p:grpSpPr>
          <a:xfrm>
            <a:off x="381000" y="3962400"/>
            <a:ext cx="533400" cy="492125"/>
            <a:chOff x="96" y="2784"/>
            <a:chExt cx="1062" cy="981"/>
          </a:xfrm>
        </p:grpSpPr>
        <p:sp>
          <p:nvSpPr>
            <p:cNvPr id="1080" name="Freeform 191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762" y="309"/>
                </a:cxn>
                <a:cxn ang="0">
                  <a:pos x="944" y="258"/>
                </a:cxn>
                <a:cxn ang="0">
                  <a:pos x="969" y="233"/>
                </a:cxn>
                <a:cxn ang="0">
                  <a:pos x="793" y="25"/>
                </a:cxn>
                <a:cxn ang="0">
                  <a:pos x="202" y="284"/>
                </a:cxn>
                <a:cxn ang="0">
                  <a:pos x="762" y="309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1" name="Freeform 192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4167" y="3965"/>
                </a:cxn>
                <a:cxn ang="0">
                  <a:pos x="3889" y="3196"/>
                </a:cxn>
                <a:cxn ang="0">
                  <a:pos x="3631" y="2534"/>
                </a:cxn>
                <a:cxn ang="0">
                  <a:pos x="4218" y="2377"/>
                </a:cxn>
                <a:cxn ang="0">
                  <a:pos x="3732" y="2099"/>
                </a:cxn>
                <a:cxn ang="0">
                  <a:pos x="4015" y="2124"/>
                </a:cxn>
                <a:cxn ang="0">
                  <a:pos x="4015" y="1967"/>
                </a:cxn>
                <a:cxn ang="0">
                  <a:pos x="3454" y="1992"/>
                </a:cxn>
                <a:cxn ang="0">
                  <a:pos x="3272" y="3196"/>
                </a:cxn>
                <a:cxn ang="0">
                  <a:pos x="3171" y="2149"/>
                </a:cxn>
                <a:cxn ang="0">
                  <a:pos x="3019" y="1714"/>
                </a:cxn>
                <a:cxn ang="0">
                  <a:pos x="3171" y="1305"/>
                </a:cxn>
                <a:cxn ang="0">
                  <a:pos x="3095" y="946"/>
                </a:cxn>
                <a:cxn ang="0">
                  <a:pos x="3044" y="612"/>
                </a:cxn>
                <a:cxn ang="0">
                  <a:pos x="3378" y="996"/>
                </a:cxn>
                <a:cxn ang="0">
                  <a:pos x="3813" y="460"/>
                </a:cxn>
                <a:cxn ang="0">
                  <a:pos x="3757" y="920"/>
                </a:cxn>
                <a:cxn ang="0">
                  <a:pos x="3656" y="1229"/>
                </a:cxn>
                <a:cxn ang="0">
                  <a:pos x="3682" y="1714"/>
                </a:cxn>
                <a:cxn ang="0">
                  <a:pos x="5087" y="743"/>
                </a:cxn>
                <a:cxn ang="0">
                  <a:pos x="2301" y="25"/>
                </a:cxn>
                <a:cxn ang="0">
                  <a:pos x="1431" y="202"/>
                </a:cxn>
                <a:cxn ang="0">
                  <a:pos x="2175" y="308"/>
                </a:cxn>
                <a:cxn ang="0">
                  <a:pos x="1532" y="561"/>
                </a:cxn>
                <a:cxn ang="0">
                  <a:pos x="1482" y="743"/>
                </a:cxn>
                <a:cxn ang="0">
                  <a:pos x="971" y="435"/>
                </a:cxn>
                <a:cxn ang="0">
                  <a:pos x="334" y="2943"/>
                </a:cxn>
                <a:cxn ang="0">
                  <a:pos x="1558" y="3732"/>
                </a:cxn>
                <a:cxn ang="0">
                  <a:pos x="1153" y="3403"/>
                </a:cxn>
                <a:cxn ang="0">
                  <a:pos x="895" y="3707"/>
                </a:cxn>
                <a:cxn ang="0">
                  <a:pos x="819" y="3272"/>
                </a:cxn>
                <a:cxn ang="0">
                  <a:pos x="1178" y="2200"/>
                </a:cxn>
                <a:cxn ang="0">
                  <a:pos x="1714" y="2124"/>
                </a:cxn>
                <a:cxn ang="0">
                  <a:pos x="1816" y="2427"/>
                </a:cxn>
                <a:cxn ang="0">
                  <a:pos x="1558" y="3095"/>
                </a:cxn>
                <a:cxn ang="0">
                  <a:pos x="2326" y="4602"/>
                </a:cxn>
                <a:cxn ang="0">
                  <a:pos x="4759" y="4243"/>
                </a:cxn>
                <a:cxn ang="0">
                  <a:pos x="4653" y="1689"/>
                </a:cxn>
                <a:cxn ang="0">
                  <a:pos x="4218" y="1532"/>
                </a:cxn>
                <a:cxn ang="0">
                  <a:pos x="2888" y="1558"/>
                </a:cxn>
                <a:cxn ang="0">
                  <a:pos x="2761" y="2225"/>
                </a:cxn>
                <a:cxn ang="0">
                  <a:pos x="2918" y="1279"/>
                </a:cxn>
                <a:cxn ang="0">
                  <a:pos x="2276" y="662"/>
                </a:cxn>
                <a:cxn ang="0">
                  <a:pos x="2685" y="895"/>
                </a:cxn>
                <a:cxn ang="0">
                  <a:pos x="1558" y="1841"/>
                </a:cxn>
                <a:cxn ang="0">
                  <a:pos x="612" y="946"/>
                </a:cxn>
                <a:cxn ang="0">
                  <a:pos x="1740" y="1022"/>
                </a:cxn>
                <a:cxn ang="0">
                  <a:pos x="2023" y="1022"/>
                </a:cxn>
                <a:cxn ang="0">
                  <a:pos x="2761" y="1153"/>
                </a:cxn>
                <a:cxn ang="0">
                  <a:pos x="2534" y="2377"/>
                </a:cxn>
                <a:cxn ang="0">
                  <a:pos x="2377" y="1305"/>
                </a:cxn>
                <a:cxn ang="0">
                  <a:pos x="1558" y="1841"/>
                </a:cxn>
                <a:cxn ang="0">
                  <a:pos x="2048" y="2099"/>
                </a:cxn>
                <a:cxn ang="0">
                  <a:pos x="2250" y="1482"/>
                </a:cxn>
                <a:cxn ang="0">
                  <a:pos x="2609" y="3707"/>
                </a:cxn>
                <a:cxn ang="0">
                  <a:pos x="2099" y="2453"/>
                </a:cxn>
                <a:cxn ang="0">
                  <a:pos x="2994" y="2711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2" name="Freeform 193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359" y="133"/>
                </a:cxn>
                <a:cxn ang="0">
                  <a:pos x="233" y="520"/>
                </a:cxn>
                <a:cxn ang="0">
                  <a:pos x="359" y="133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3" name="Freeform 194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177" y="252"/>
                </a:cxn>
                <a:cxn ang="0">
                  <a:pos x="101" y="635"/>
                </a:cxn>
                <a:cxn ang="0">
                  <a:pos x="385" y="408"/>
                </a:cxn>
                <a:cxn ang="0">
                  <a:pos x="334" y="201"/>
                </a:cxn>
                <a:cxn ang="0">
                  <a:pos x="177" y="252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4" name="Freeform 195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1028" y="50"/>
                </a:cxn>
                <a:cxn ang="0">
                  <a:pos x="233" y="25"/>
                </a:cxn>
                <a:cxn ang="0">
                  <a:pos x="25" y="227"/>
                </a:cxn>
                <a:cxn ang="0">
                  <a:pos x="562" y="535"/>
                </a:cxn>
                <a:cxn ang="0">
                  <a:pos x="871" y="509"/>
                </a:cxn>
                <a:cxn ang="0">
                  <a:pos x="1028" y="484"/>
                </a:cxn>
                <a:cxn ang="0">
                  <a:pos x="1028" y="50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5" name="Freeform 196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612" y="51"/>
                </a:cxn>
                <a:cxn ang="0">
                  <a:pos x="283" y="51"/>
                </a:cxn>
                <a:cxn ang="0">
                  <a:pos x="101" y="510"/>
                </a:cxn>
                <a:cxn ang="0">
                  <a:pos x="718" y="561"/>
                </a:cxn>
                <a:cxn ang="0">
                  <a:pos x="612" y="51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6" name="Freeform 197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126" y="0"/>
                </a:cxn>
                <a:cxn ang="0">
                  <a:pos x="359" y="134"/>
                </a:cxn>
                <a:cxn ang="0">
                  <a:pos x="126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7" name="Freeform 198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183" y="334"/>
                </a:cxn>
                <a:cxn ang="0">
                  <a:pos x="644" y="152"/>
                </a:cxn>
                <a:cxn ang="0">
                  <a:pos x="436" y="25"/>
                </a:cxn>
                <a:cxn ang="0">
                  <a:pos x="183" y="284"/>
                </a:cxn>
                <a:cxn ang="0">
                  <a:pos x="183" y="334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8" name="Freeform 199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637" y="152"/>
                </a:cxn>
                <a:cxn ang="0">
                  <a:pos x="202" y="258"/>
                </a:cxn>
                <a:cxn ang="0">
                  <a:pos x="152" y="334"/>
                </a:cxn>
                <a:cxn ang="0">
                  <a:pos x="693" y="309"/>
                </a:cxn>
                <a:cxn ang="0">
                  <a:pos x="637" y="152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9" name="Freeform 200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1022" y="75"/>
                </a:cxn>
                <a:cxn ang="0">
                  <a:pos x="744" y="25"/>
                </a:cxn>
                <a:cxn ang="0">
                  <a:pos x="177" y="0"/>
                </a:cxn>
                <a:cxn ang="0">
                  <a:pos x="51" y="125"/>
                </a:cxn>
                <a:cxn ang="0">
                  <a:pos x="511" y="200"/>
                </a:cxn>
                <a:cxn ang="0">
                  <a:pos x="1053" y="200"/>
                </a:cxn>
                <a:cxn ang="0">
                  <a:pos x="1022" y="7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0" name="Freeform 201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954" y="51"/>
                </a:cxn>
                <a:cxn ang="0">
                  <a:pos x="670" y="102"/>
                </a:cxn>
                <a:cxn ang="0">
                  <a:pos x="335" y="76"/>
                </a:cxn>
                <a:cxn ang="0">
                  <a:pos x="25" y="51"/>
                </a:cxn>
                <a:cxn ang="0">
                  <a:pos x="903" y="209"/>
                </a:cxn>
                <a:cxn ang="0">
                  <a:pos x="954" y="51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1" name="Freeform 202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712" y="233"/>
                </a:cxn>
                <a:cxn ang="0">
                  <a:pos x="333" y="152"/>
                </a:cxn>
                <a:cxn ang="0">
                  <a:pos x="101" y="384"/>
                </a:cxn>
                <a:cxn ang="0">
                  <a:pos x="25" y="486"/>
                </a:cxn>
                <a:cxn ang="0">
                  <a:pos x="227" y="486"/>
                </a:cxn>
                <a:cxn ang="0">
                  <a:pos x="434" y="693"/>
                </a:cxn>
                <a:cxn ang="0">
                  <a:pos x="535" y="769"/>
                </a:cxn>
                <a:cxn ang="0">
                  <a:pos x="737" y="486"/>
                </a:cxn>
                <a:cxn ang="0">
                  <a:pos x="995" y="486"/>
                </a:cxn>
                <a:cxn ang="0">
                  <a:pos x="712" y="233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2" name="Freeform 203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559" y="50"/>
                </a:cxn>
                <a:cxn ang="0">
                  <a:pos x="459" y="434"/>
                </a:cxn>
                <a:cxn ang="0">
                  <a:pos x="176" y="510"/>
                </a:cxn>
                <a:cxn ang="0">
                  <a:pos x="176" y="586"/>
                </a:cxn>
                <a:cxn ang="0">
                  <a:pos x="433" y="868"/>
                </a:cxn>
                <a:cxn ang="0">
                  <a:pos x="302" y="1146"/>
                </a:cxn>
                <a:cxn ang="0">
                  <a:pos x="0" y="1403"/>
                </a:cxn>
                <a:cxn ang="0">
                  <a:pos x="126" y="1479"/>
                </a:cxn>
                <a:cxn ang="0">
                  <a:pos x="408" y="1580"/>
                </a:cxn>
                <a:cxn ang="0">
                  <a:pos x="585" y="1454"/>
                </a:cxn>
                <a:cxn ang="0">
                  <a:pos x="635" y="358"/>
                </a:cxn>
                <a:cxn ang="0">
                  <a:pos x="635" y="50"/>
                </a:cxn>
                <a:cxn ang="0">
                  <a:pos x="559" y="50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031" name="Group 204"/>
          <p:cNvGrpSpPr/>
          <p:nvPr/>
        </p:nvGrpSpPr>
        <p:grpSpPr>
          <a:xfrm>
            <a:off x="381000" y="5070475"/>
            <a:ext cx="533400" cy="492125"/>
            <a:chOff x="96" y="2784"/>
            <a:chExt cx="1062" cy="981"/>
          </a:xfrm>
        </p:grpSpPr>
        <p:sp>
          <p:nvSpPr>
            <p:cNvPr id="1067" name="Freeform 205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762" y="309"/>
                </a:cxn>
                <a:cxn ang="0">
                  <a:pos x="944" y="258"/>
                </a:cxn>
                <a:cxn ang="0">
                  <a:pos x="969" y="233"/>
                </a:cxn>
                <a:cxn ang="0">
                  <a:pos x="793" y="25"/>
                </a:cxn>
                <a:cxn ang="0">
                  <a:pos x="202" y="284"/>
                </a:cxn>
                <a:cxn ang="0">
                  <a:pos x="762" y="309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8" name="Freeform 206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4167" y="3965"/>
                </a:cxn>
                <a:cxn ang="0">
                  <a:pos x="3889" y="3196"/>
                </a:cxn>
                <a:cxn ang="0">
                  <a:pos x="3631" y="2534"/>
                </a:cxn>
                <a:cxn ang="0">
                  <a:pos x="4218" y="2377"/>
                </a:cxn>
                <a:cxn ang="0">
                  <a:pos x="3732" y="2099"/>
                </a:cxn>
                <a:cxn ang="0">
                  <a:pos x="4015" y="2124"/>
                </a:cxn>
                <a:cxn ang="0">
                  <a:pos x="4015" y="1967"/>
                </a:cxn>
                <a:cxn ang="0">
                  <a:pos x="3454" y="1992"/>
                </a:cxn>
                <a:cxn ang="0">
                  <a:pos x="3272" y="3196"/>
                </a:cxn>
                <a:cxn ang="0">
                  <a:pos x="3171" y="2149"/>
                </a:cxn>
                <a:cxn ang="0">
                  <a:pos x="3019" y="1714"/>
                </a:cxn>
                <a:cxn ang="0">
                  <a:pos x="3171" y="1305"/>
                </a:cxn>
                <a:cxn ang="0">
                  <a:pos x="3095" y="946"/>
                </a:cxn>
                <a:cxn ang="0">
                  <a:pos x="3044" y="612"/>
                </a:cxn>
                <a:cxn ang="0">
                  <a:pos x="3378" y="996"/>
                </a:cxn>
                <a:cxn ang="0">
                  <a:pos x="3813" y="460"/>
                </a:cxn>
                <a:cxn ang="0">
                  <a:pos x="3757" y="920"/>
                </a:cxn>
                <a:cxn ang="0">
                  <a:pos x="3656" y="1229"/>
                </a:cxn>
                <a:cxn ang="0">
                  <a:pos x="3682" y="1714"/>
                </a:cxn>
                <a:cxn ang="0">
                  <a:pos x="5087" y="743"/>
                </a:cxn>
                <a:cxn ang="0">
                  <a:pos x="2301" y="25"/>
                </a:cxn>
                <a:cxn ang="0">
                  <a:pos x="1431" y="202"/>
                </a:cxn>
                <a:cxn ang="0">
                  <a:pos x="2175" y="308"/>
                </a:cxn>
                <a:cxn ang="0">
                  <a:pos x="1532" y="561"/>
                </a:cxn>
                <a:cxn ang="0">
                  <a:pos x="1482" y="743"/>
                </a:cxn>
                <a:cxn ang="0">
                  <a:pos x="971" y="435"/>
                </a:cxn>
                <a:cxn ang="0">
                  <a:pos x="334" y="2943"/>
                </a:cxn>
                <a:cxn ang="0">
                  <a:pos x="1558" y="3732"/>
                </a:cxn>
                <a:cxn ang="0">
                  <a:pos x="1153" y="3403"/>
                </a:cxn>
                <a:cxn ang="0">
                  <a:pos x="895" y="3707"/>
                </a:cxn>
                <a:cxn ang="0">
                  <a:pos x="819" y="3272"/>
                </a:cxn>
                <a:cxn ang="0">
                  <a:pos x="1178" y="2200"/>
                </a:cxn>
                <a:cxn ang="0">
                  <a:pos x="1714" y="2124"/>
                </a:cxn>
                <a:cxn ang="0">
                  <a:pos x="1816" y="2427"/>
                </a:cxn>
                <a:cxn ang="0">
                  <a:pos x="1558" y="3095"/>
                </a:cxn>
                <a:cxn ang="0">
                  <a:pos x="2326" y="4602"/>
                </a:cxn>
                <a:cxn ang="0">
                  <a:pos x="4759" y="4243"/>
                </a:cxn>
                <a:cxn ang="0">
                  <a:pos x="4653" y="1689"/>
                </a:cxn>
                <a:cxn ang="0">
                  <a:pos x="4218" y="1532"/>
                </a:cxn>
                <a:cxn ang="0">
                  <a:pos x="2888" y="1558"/>
                </a:cxn>
                <a:cxn ang="0">
                  <a:pos x="2761" y="2225"/>
                </a:cxn>
                <a:cxn ang="0">
                  <a:pos x="2918" y="1279"/>
                </a:cxn>
                <a:cxn ang="0">
                  <a:pos x="2276" y="662"/>
                </a:cxn>
                <a:cxn ang="0">
                  <a:pos x="2685" y="895"/>
                </a:cxn>
                <a:cxn ang="0">
                  <a:pos x="1558" y="1841"/>
                </a:cxn>
                <a:cxn ang="0">
                  <a:pos x="612" y="946"/>
                </a:cxn>
                <a:cxn ang="0">
                  <a:pos x="1740" y="1022"/>
                </a:cxn>
                <a:cxn ang="0">
                  <a:pos x="2023" y="1022"/>
                </a:cxn>
                <a:cxn ang="0">
                  <a:pos x="2761" y="1153"/>
                </a:cxn>
                <a:cxn ang="0">
                  <a:pos x="2534" y="2377"/>
                </a:cxn>
                <a:cxn ang="0">
                  <a:pos x="2377" y="1305"/>
                </a:cxn>
                <a:cxn ang="0">
                  <a:pos x="1558" y="1841"/>
                </a:cxn>
                <a:cxn ang="0">
                  <a:pos x="2048" y="2099"/>
                </a:cxn>
                <a:cxn ang="0">
                  <a:pos x="2250" y="1482"/>
                </a:cxn>
                <a:cxn ang="0">
                  <a:pos x="2609" y="3707"/>
                </a:cxn>
                <a:cxn ang="0">
                  <a:pos x="2099" y="2453"/>
                </a:cxn>
                <a:cxn ang="0">
                  <a:pos x="2994" y="2711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9" name="Freeform 207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359" y="133"/>
                </a:cxn>
                <a:cxn ang="0">
                  <a:pos x="233" y="520"/>
                </a:cxn>
                <a:cxn ang="0">
                  <a:pos x="359" y="133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0" name="Freeform 208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177" y="252"/>
                </a:cxn>
                <a:cxn ang="0">
                  <a:pos x="101" y="635"/>
                </a:cxn>
                <a:cxn ang="0">
                  <a:pos x="385" y="408"/>
                </a:cxn>
                <a:cxn ang="0">
                  <a:pos x="334" y="201"/>
                </a:cxn>
                <a:cxn ang="0">
                  <a:pos x="177" y="252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1" name="Freeform 209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1028" y="50"/>
                </a:cxn>
                <a:cxn ang="0">
                  <a:pos x="233" y="25"/>
                </a:cxn>
                <a:cxn ang="0">
                  <a:pos x="25" y="227"/>
                </a:cxn>
                <a:cxn ang="0">
                  <a:pos x="562" y="535"/>
                </a:cxn>
                <a:cxn ang="0">
                  <a:pos x="871" y="509"/>
                </a:cxn>
                <a:cxn ang="0">
                  <a:pos x="1028" y="484"/>
                </a:cxn>
                <a:cxn ang="0">
                  <a:pos x="1028" y="50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2" name="Freeform 210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612" y="51"/>
                </a:cxn>
                <a:cxn ang="0">
                  <a:pos x="283" y="51"/>
                </a:cxn>
                <a:cxn ang="0">
                  <a:pos x="101" y="510"/>
                </a:cxn>
                <a:cxn ang="0">
                  <a:pos x="718" y="561"/>
                </a:cxn>
                <a:cxn ang="0">
                  <a:pos x="612" y="51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3" name="Freeform 211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126" y="0"/>
                </a:cxn>
                <a:cxn ang="0">
                  <a:pos x="359" y="134"/>
                </a:cxn>
                <a:cxn ang="0">
                  <a:pos x="126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4" name="Freeform 212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183" y="334"/>
                </a:cxn>
                <a:cxn ang="0">
                  <a:pos x="644" y="152"/>
                </a:cxn>
                <a:cxn ang="0">
                  <a:pos x="436" y="25"/>
                </a:cxn>
                <a:cxn ang="0">
                  <a:pos x="183" y="284"/>
                </a:cxn>
                <a:cxn ang="0">
                  <a:pos x="183" y="334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5" name="Freeform 213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637" y="152"/>
                </a:cxn>
                <a:cxn ang="0">
                  <a:pos x="202" y="258"/>
                </a:cxn>
                <a:cxn ang="0">
                  <a:pos x="152" y="334"/>
                </a:cxn>
                <a:cxn ang="0">
                  <a:pos x="693" y="309"/>
                </a:cxn>
                <a:cxn ang="0">
                  <a:pos x="637" y="152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6" name="Freeform 214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1022" y="75"/>
                </a:cxn>
                <a:cxn ang="0">
                  <a:pos x="744" y="25"/>
                </a:cxn>
                <a:cxn ang="0">
                  <a:pos x="177" y="0"/>
                </a:cxn>
                <a:cxn ang="0">
                  <a:pos x="51" y="125"/>
                </a:cxn>
                <a:cxn ang="0">
                  <a:pos x="511" y="200"/>
                </a:cxn>
                <a:cxn ang="0">
                  <a:pos x="1053" y="200"/>
                </a:cxn>
                <a:cxn ang="0">
                  <a:pos x="1022" y="7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7" name="Freeform 215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954" y="51"/>
                </a:cxn>
                <a:cxn ang="0">
                  <a:pos x="670" y="102"/>
                </a:cxn>
                <a:cxn ang="0">
                  <a:pos x="335" y="76"/>
                </a:cxn>
                <a:cxn ang="0">
                  <a:pos x="25" y="51"/>
                </a:cxn>
                <a:cxn ang="0">
                  <a:pos x="903" y="209"/>
                </a:cxn>
                <a:cxn ang="0">
                  <a:pos x="954" y="51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8" name="Freeform 216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712" y="233"/>
                </a:cxn>
                <a:cxn ang="0">
                  <a:pos x="333" y="152"/>
                </a:cxn>
                <a:cxn ang="0">
                  <a:pos x="101" y="384"/>
                </a:cxn>
                <a:cxn ang="0">
                  <a:pos x="25" y="486"/>
                </a:cxn>
                <a:cxn ang="0">
                  <a:pos x="227" y="486"/>
                </a:cxn>
                <a:cxn ang="0">
                  <a:pos x="434" y="693"/>
                </a:cxn>
                <a:cxn ang="0">
                  <a:pos x="535" y="769"/>
                </a:cxn>
                <a:cxn ang="0">
                  <a:pos x="737" y="486"/>
                </a:cxn>
                <a:cxn ang="0">
                  <a:pos x="995" y="486"/>
                </a:cxn>
                <a:cxn ang="0">
                  <a:pos x="712" y="233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9" name="Freeform 217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559" y="50"/>
                </a:cxn>
                <a:cxn ang="0">
                  <a:pos x="459" y="434"/>
                </a:cxn>
                <a:cxn ang="0">
                  <a:pos x="176" y="510"/>
                </a:cxn>
                <a:cxn ang="0">
                  <a:pos x="176" y="586"/>
                </a:cxn>
                <a:cxn ang="0">
                  <a:pos x="433" y="868"/>
                </a:cxn>
                <a:cxn ang="0">
                  <a:pos x="302" y="1146"/>
                </a:cxn>
                <a:cxn ang="0">
                  <a:pos x="0" y="1403"/>
                </a:cxn>
                <a:cxn ang="0">
                  <a:pos x="126" y="1479"/>
                </a:cxn>
                <a:cxn ang="0">
                  <a:pos x="408" y="1580"/>
                </a:cxn>
                <a:cxn ang="0">
                  <a:pos x="585" y="1454"/>
                </a:cxn>
                <a:cxn ang="0">
                  <a:pos x="635" y="358"/>
                </a:cxn>
                <a:cxn ang="0">
                  <a:pos x="635" y="50"/>
                </a:cxn>
                <a:cxn ang="0">
                  <a:pos x="559" y="50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032" name="Group 218"/>
          <p:cNvGrpSpPr/>
          <p:nvPr/>
        </p:nvGrpSpPr>
        <p:grpSpPr>
          <a:xfrm>
            <a:off x="381000" y="6121400"/>
            <a:ext cx="533400" cy="492125"/>
            <a:chOff x="96" y="2784"/>
            <a:chExt cx="1062" cy="981"/>
          </a:xfrm>
        </p:grpSpPr>
        <p:sp>
          <p:nvSpPr>
            <p:cNvPr id="1054" name="Freeform 219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762" y="309"/>
                </a:cxn>
                <a:cxn ang="0">
                  <a:pos x="944" y="258"/>
                </a:cxn>
                <a:cxn ang="0">
                  <a:pos x="969" y="233"/>
                </a:cxn>
                <a:cxn ang="0">
                  <a:pos x="793" y="25"/>
                </a:cxn>
                <a:cxn ang="0">
                  <a:pos x="202" y="284"/>
                </a:cxn>
                <a:cxn ang="0">
                  <a:pos x="762" y="309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5" name="Freeform 220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4167" y="3965"/>
                </a:cxn>
                <a:cxn ang="0">
                  <a:pos x="3889" y="3196"/>
                </a:cxn>
                <a:cxn ang="0">
                  <a:pos x="3631" y="2534"/>
                </a:cxn>
                <a:cxn ang="0">
                  <a:pos x="4218" y="2377"/>
                </a:cxn>
                <a:cxn ang="0">
                  <a:pos x="3732" y="2099"/>
                </a:cxn>
                <a:cxn ang="0">
                  <a:pos x="4015" y="2124"/>
                </a:cxn>
                <a:cxn ang="0">
                  <a:pos x="4015" y="1967"/>
                </a:cxn>
                <a:cxn ang="0">
                  <a:pos x="3454" y="1992"/>
                </a:cxn>
                <a:cxn ang="0">
                  <a:pos x="3272" y="3196"/>
                </a:cxn>
                <a:cxn ang="0">
                  <a:pos x="3171" y="2149"/>
                </a:cxn>
                <a:cxn ang="0">
                  <a:pos x="3019" y="1714"/>
                </a:cxn>
                <a:cxn ang="0">
                  <a:pos x="3171" y="1305"/>
                </a:cxn>
                <a:cxn ang="0">
                  <a:pos x="3095" y="946"/>
                </a:cxn>
                <a:cxn ang="0">
                  <a:pos x="3044" y="612"/>
                </a:cxn>
                <a:cxn ang="0">
                  <a:pos x="3378" y="996"/>
                </a:cxn>
                <a:cxn ang="0">
                  <a:pos x="3813" y="460"/>
                </a:cxn>
                <a:cxn ang="0">
                  <a:pos x="3757" y="920"/>
                </a:cxn>
                <a:cxn ang="0">
                  <a:pos x="3656" y="1229"/>
                </a:cxn>
                <a:cxn ang="0">
                  <a:pos x="3682" y="1714"/>
                </a:cxn>
                <a:cxn ang="0">
                  <a:pos x="5087" y="743"/>
                </a:cxn>
                <a:cxn ang="0">
                  <a:pos x="2301" y="25"/>
                </a:cxn>
                <a:cxn ang="0">
                  <a:pos x="1431" y="202"/>
                </a:cxn>
                <a:cxn ang="0">
                  <a:pos x="2175" y="308"/>
                </a:cxn>
                <a:cxn ang="0">
                  <a:pos x="1532" y="561"/>
                </a:cxn>
                <a:cxn ang="0">
                  <a:pos x="1482" y="743"/>
                </a:cxn>
                <a:cxn ang="0">
                  <a:pos x="971" y="435"/>
                </a:cxn>
                <a:cxn ang="0">
                  <a:pos x="334" y="2943"/>
                </a:cxn>
                <a:cxn ang="0">
                  <a:pos x="1558" y="3732"/>
                </a:cxn>
                <a:cxn ang="0">
                  <a:pos x="1153" y="3403"/>
                </a:cxn>
                <a:cxn ang="0">
                  <a:pos x="895" y="3707"/>
                </a:cxn>
                <a:cxn ang="0">
                  <a:pos x="819" y="3272"/>
                </a:cxn>
                <a:cxn ang="0">
                  <a:pos x="1178" y="2200"/>
                </a:cxn>
                <a:cxn ang="0">
                  <a:pos x="1714" y="2124"/>
                </a:cxn>
                <a:cxn ang="0">
                  <a:pos x="1816" y="2427"/>
                </a:cxn>
                <a:cxn ang="0">
                  <a:pos x="1558" y="3095"/>
                </a:cxn>
                <a:cxn ang="0">
                  <a:pos x="2326" y="4602"/>
                </a:cxn>
                <a:cxn ang="0">
                  <a:pos x="4759" y="4243"/>
                </a:cxn>
                <a:cxn ang="0">
                  <a:pos x="4653" y="1689"/>
                </a:cxn>
                <a:cxn ang="0">
                  <a:pos x="4218" y="1532"/>
                </a:cxn>
                <a:cxn ang="0">
                  <a:pos x="2888" y="1558"/>
                </a:cxn>
                <a:cxn ang="0">
                  <a:pos x="2761" y="2225"/>
                </a:cxn>
                <a:cxn ang="0">
                  <a:pos x="2918" y="1279"/>
                </a:cxn>
                <a:cxn ang="0">
                  <a:pos x="2276" y="662"/>
                </a:cxn>
                <a:cxn ang="0">
                  <a:pos x="2685" y="895"/>
                </a:cxn>
                <a:cxn ang="0">
                  <a:pos x="1558" y="1841"/>
                </a:cxn>
                <a:cxn ang="0">
                  <a:pos x="612" y="946"/>
                </a:cxn>
                <a:cxn ang="0">
                  <a:pos x="1740" y="1022"/>
                </a:cxn>
                <a:cxn ang="0">
                  <a:pos x="2023" y="1022"/>
                </a:cxn>
                <a:cxn ang="0">
                  <a:pos x="2761" y="1153"/>
                </a:cxn>
                <a:cxn ang="0">
                  <a:pos x="2534" y="2377"/>
                </a:cxn>
                <a:cxn ang="0">
                  <a:pos x="2377" y="1305"/>
                </a:cxn>
                <a:cxn ang="0">
                  <a:pos x="1558" y="1841"/>
                </a:cxn>
                <a:cxn ang="0">
                  <a:pos x="2048" y="2099"/>
                </a:cxn>
                <a:cxn ang="0">
                  <a:pos x="2250" y="1482"/>
                </a:cxn>
                <a:cxn ang="0">
                  <a:pos x="2609" y="3707"/>
                </a:cxn>
                <a:cxn ang="0">
                  <a:pos x="2099" y="2453"/>
                </a:cxn>
                <a:cxn ang="0">
                  <a:pos x="2994" y="2711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6" name="Freeform 221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359" y="133"/>
                </a:cxn>
                <a:cxn ang="0">
                  <a:pos x="233" y="520"/>
                </a:cxn>
                <a:cxn ang="0">
                  <a:pos x="359" y="133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7" name="Freeform 222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177" y="252"/>
                </a:cxn>
                <a:cxn ang="0">
                  <a:pos x="101" y="635"/>
                </a:cxn>
                <a:cxn ang="0">
                  <a:pos x="385" y="408"/>
                </a:cxn>
                <a:cxn ang="0">
                  <a:pos x="334" y="201"/>
                </a:cxn>
                <a:cxn ang="0">
                  <a:pos x="177" y="252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8" name="Freeform 223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1028" y="50"/>
                </a:cxn>
                <a:cxn ang="0">
                  <a:pos x="233" y="25"/>
                </a:cxn>
                <a:cxn ang="0">
                  <a:pos x="25" y="227"/>
                </a:cxn>
                <a:cxn ang="0">
                  <a:pos x="562" y="535"/>
                </a:cxn>
                <a:cxn ang="0">
                  <a:pos x="871" y="509"/>
                </a:cxn>
                <a:cxn ang="0">
                  <a:pos x="1028" y="484"/>
                </a:cxn>
                <a:cxn ang="0">
                  <a:pos x="1028" y="50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9" name="Freeform 224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612" y="51"/>
                </a:cxn>
                <a:cxn ang="0">
                  <a:pos x="283" y="51"/>
                </a:cxn>
                <a:cxn ang="0">
                  <a:pos x="101" y="510"/>
                </a:cxn>
                <a:cxn ang="0">
                  <a:pos x="718" y="561"/>
                </a:cxn>
                <a:cxn ang="0">
                  <a:pos x="612" y="51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0" name="Freeform 225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126" y="0"/>
                </a:cxn>
                <a:cxn ang="0">
                  <a:pos x="359" y="134"/>
                </a:cxn>
                <a:cxn ang="0">
                  <a:pos x="126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1" name="Freeform 226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183" y="334"/>
                </a:cxn>
                <a:cxn ang="0">
                  <a:pos x="644" y="152"/>
                </a:cxn>
                <a:cxn ang="0">
                  <a:pos x="436" y="25"/>
                </a:cxn>
                <a:cxn ang="0">
                  <a:pos x="183" y="284"/>
                </a:cxn>
                <a:cxn ang="0">
                  <a:pos x="183" y="334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2" name="Freeform 227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637" y="152"/>
                </a:cxn>
                <a:cxn ang="0">
                  <a:pos x="202" y="258"/>
                </a:cxn>
                <a:cxn ang="0">
                  <a:pos x="152" y="334"/>
                </a:cxn>
                <a:cxn ang="0">
                  <a:pos x="693" y="309"/>
                </a:cxn>
                <a:cxn ang="0">
                  <a:pos x="637" y="152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3" name="Freeform 228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1022" y="75"/>
                </a:cxn>
                <a:cxn ang="0">
                  <a:pos x="744" y="25"/>
                </a:cxn>
                <a:cxn ang="0">
                  <a:pos x="177" y="0"/>
                </a:cxn>
                <a:cxn ang="0">
                  <a:pos x="51" y="125"/>
                </a:cxn>
                <a:cxn ang="0">
                  <a:pos x="511" y="200"/>
                </a:cxn>
                <a:cxn ang="0">
                  <a:pos x="1053" y="200"/>
                </a:cxn>
                <a:cxn ang="0">
                  <a:pos x="1022" y="7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4" name="Freeform 229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954" y="51"/>
                </a:cxn>
                <a:cxn ang="0">
                  <a:pos x="670" y="102"/>
                </a:cxn>
                <a:cxn ang="0">
                  <a:pos x="335" y="76"/>
                </a:cxn>
                <a:cxn ang="0">
                  <a:pos x="25" y="51"/>
                </a:cxn>
                <a:cxn ang="0">
                  <a:pos x="903" y="209"/>
                </a:cxn>
                <a:cxn ang="0">
                  <a:pos x="954" y="51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5" name="Freeform 230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712" y="233"/>
                </a:cxn>
                <a:cxn ang="0">
                  <a:pos x="333" y="152"/>
                </a:cxn>
                <a:cxn ang="0">
                  <a:pos x="101" y="384"/>
                </a:cxn>
                <a:cxn ang="0">
                  <a:pos x="25" y="486"/>
                </a:cxn>
                <a:cxn ang="0">
                  <a:pos x="227" y="486"/>
                </a:cxn>
                <a:cxn ang="0">
                  <a:pos x="434" y="693"/>
                </a:cxn>
                <a:cxn ang="0">
                  <a:pos x="535" y="769"/>
                </a:cxn>
                <a:cxn ang="0">
                  <a:pos x="737" y="486"/>
                </a:cxn>
                <a:cxn ang="0">
                  <a:pos x="995" y="486"/>
                </a:cxn>
                <a:cxn ang="0">
                  <a:pos x="712" y="233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6" name="Freeform 231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559" y="50"/>
                </a:cxn>
                <a:cxn ang="0">
                  <a:pos x="459" y="434"/>
                </a:cxn>
                <a:cxn ang="0">
                  <a:pos x="176" y="510"/>
                </a:cxn>
                <a:cxn ang="0">
                  <a:pos x="176" y="586"/>
                </a:cxn>
                <a:cxn ang="0">
                  <a:pos x="433" y="868"/>
                </a:cxn>
                <a:cxn ang="0">
                  <a:pos x="302" y="1146"/>
                </a:cxn>
                <a:cxn ang="0">
                  <a:pos x="0" y="1403"/>
                </a:cxn>
                <a:cxn ang="0">
                  <a:pos x="126" y="1479"/>
                </a:cxn>
                <a:cxn ang="0">
                  <a:pos x="408" y="1580"/>
                </a:cxn>
                <a:cxn ang="0">
                  <a:pos x="585" y="1454"/>
                </a:cxn>
                <a:cxn ang="0">
                  <a:pos x="635" y="358"/>
                </a:cxn>
                <a:cxn ang="0">
                  <a:pos x="635" y="50"/>
                </a:cxn>
                <a:cxn ang="0">
                  <a:pos x="559" y="50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033" name="Group 232"/>
          <p:cNvGrpSpPr/>
          <p:nvPr/>
        </p:nvGrpSpPr>
        <p:grpSpPr>
          <a:xfrm>
            <a:off x="6934200" y="-7937"/>
            <a:ext cx="2317750" cy="2063750"/>
            <a:chOff x="4080" y="-5"/>
            <a:chExt cx="1748" cy="1556"/>
          </a:xfrm>
        </p:grpSpPr>
        <p:sp>
          <p:nvSpPr>
            <p:cNvPr id="1039" name="Freeform 233"/>
            <p:cNvSpPr/>
            <p:nvPr userDrawn="1"/>
          </p:nvSpPr>
          <p:spPr>
            <a:xfrm>
              <a:off x="4161" y="-5"/>
              <a:ext cx="1586" cy="1443"/>
            </a:xfrm>
            <a:custGeom>
              <a:avLst/>
              <a:gdLst/>
              <a:ahLst/>
              <a:cxnLst>
                <a:cxn ang="0">
                  <a:pos x="195" y="35"/>
                </a:cxn>
                <a:cxn ang="0">
                  <a:pos x="93" y="598"/>
                </a:cxn>
                <a:cxn ang="0">
                  <a:pos x="212" y="3313"/>
                </a:cxn>
                <a:cxn ang="0">
                  <a:pos x="456" y="3853"/>
                </a:cxn>
                <a:cxn ang="0">
                  <a:pos x="1333" y="4062"/>
                </a:cxn>
                <a:cxn ang="0">
                  <a:pos x="1723" y="4172"/>
                </a:cxn>
                <a:cxn ang="0">
                  <a:pos x="4386" y="4004"/>
                </a:cxn>
                <a:cxn ang="0">
                  <a:pos x="4497" y="1408"/>
                </a:cxn>
                <a:cxn ang="0">
                  <a:pos x="3114" y="134"/>
                </a:cxn>
                <a:cxn ang="0">
                  <a:pos x="2100" y="244"/>
                </a:cxn>
                <a:cxn ang="0">
                  <a:pos x="1670" y="93"/>
                </a:cxn>
                <a:cxn ang="0">
                  <a:pos x="1275" y="17"/>
                </a:cxn>
                <a:cxn ang="0">
                  <a:pos x="195" y="35"/>
                </a:cxn>
              </a:cxnLst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040" name="Group 234"/>
            <p:cNvGrpSpPr/>
            <p:nvPr userDrawn="1"/>
          </p:nvGrpSpPr>
          <p:grpSpPr>
            <a:xfrm>
              <a:off x="4080" y="0"/>
              <a:ext cx="1748" cy="1551"/>
              <a:chOff x="2918" y="18"/>
              <a:chExt cx="2958" cy="2699"/>
            </a:xfrm>
          </p:grpSpPr>
          <p:sp>
            <p:nvSpPr>
              <p:cNvPr id="1041" name="Freeform 235"/>
              <p:cNvSpPr/>
              <p:nvPr/>
            </p:nvSpPr>
            <p:spPr>
              <a:xfrm>
                <a:off x="3060" y="18"/>
                <a:ext cx="490" cy="187"/>
              </a:xfrm>
              <a:custGeom>
                <a:avLst/>
                <a:gdLst/>
                <a:ahLst/>
                <a:cxnLst>
                  <a:cxn ang="0">
                    <a:pos x="1814" y="637"/>
                  </a:cxn>
                  <a:cxn ang="0">
                    <a:pos x="2324" y="510"/>
                  </a:cxn>
                  <a:cxn ang="0">
                    <a:pos x="2349" y="435"/>
                  </a:cxn>
                  <a:cxn ang="0">
                    <a:pos x="2248" y="0"/>
                  </a:cxn>
                  <a:cxn ang="0">
                    <a:pos x="636" y="0"/>
                  </a:cxn>
                  <a:cxn ang="0">
                    <a:pos x="258" y="561"/>
                  </a:cxn>
                  <a:cxn ang="0">
                    <a:pos x="1814" y="637"/>
                  </a:cxn>
                </a:cxnLst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42" name="Freeform 236"/>
              <p:cNvSpPr>
                <a:spLocks noEditPoints="1"/>
              </p:cNvSpPr>
              <p:nvPr/>
            </p:nvSpPr>
            <p:spPr>
              <a:xfrm>
                <a:off x="2918" y="18"/>
                <a:ext cx="2958" cy="2699"/>
              </a:xfrm>
              <a:custGeom>
                <a:avLst/>
                <a:gdLst/>
                <a:ahLst/>
                <a:cxnLst>
                  <a:cxn ang="0">
                    <a:pos x="12884" y="25"/>
                  </a:cxn>
                  <a:cxn ang="0">
                    <a:pos x="4015" y="0"/>
                  </a:cxn>
                  <a:cxn ang="0">
                    <a:pos x="5754" y="536"/>
                  </a:cxn>
                  <a:cxn ang="0">
                    <a:pos x="4450" y="996"/>
                  </a:cxn>
                  <a:cxn ang="0">
                    <a:pos x="5294" y="1814"/>
                  </a:cxn>
                  <a:cxn ang="0">
                    <a:pos x="1891" y="1531"/>
                  </a:cxn>
                  <a:cxn ang="0">
                    <a:pos x="662" y="1607"/>
                  </a:cxn>
                  <a:cxn ang="0">
                    <a:pos x="5087" y="12439"/>
                  </a:cxn>
                  <a:cxn ang="0">
                    <a:pos x="3681" y="8714"/>
                  </a:cxn>
                  <a:cxn ang="0">
                    <a:pos x="2685" y="9603"/>
                  </a:cxn>
                  <a:cxn ang="0">
                    <a:pos x="2402" y="11114"/>
                  </a:cxn>
                  <a:cxn ang="0">
                    <a:pos x="3170" y="6768"/>
                  </a:cxn>
                  <a:cxn ang="0">
                    <a:pos x="3914" y="5823"/>
                  </a:cxn>
                  <a:cxn ang="0">
                    <a:pos x="5345" y="6055"/>
                  </a:cxn>
                  <a:cxn ang="0">
                    <a:pos x="4809" y="7819"/>
                  </a:cxn>
                  <a:cxn ang="0">
                    <a:pos x="4910" y="10088"/>
                  </a:cxn>
                  <a:cxn ang="0">
                    <a:pos x="13167" y="12338"/>
                  </a:cxn>
                  <a:cxn ang="0">
                    <a:pos x="11610" y="10907"/>
                  </a:cxn>
                  <a:cxn ang="0">
                    <a:pos x="10866" y="8815"/>
                  </a:cxn>
                  <a:cxn ang="0">
                    <a:pos x="10123" y="6899"/>
                  </a:cxn>
                  <a:cxn ang="0">
                    <a:pos x="11761" y="6540"/>
                  </a:cxn>
                  <a:cxn ang="0">
                    <a:pos x="10406" y="5696"/>
                  </a:cxn>
                  <a:cxn ang="0">
                    <a:pos x="11225" y="5772"/>
                  </a:cxn>
                  <a:cxn ang="0">
                    <a:pos x="11200" y="5337"/>
                  </a:cxn>
                  <a:cxn ang="0">
                    <a:pos x="9612" y="5388"/>
                  </a:cxn>
                  <a:cxn ang="0">
                    <a:pos x="9127" y="8764"/>
                  </a:cxn>
                  <a:cxn ang="0">
                    <a:pos x="8874" y="5873"/>
                  </a:cxn>
                  <a:cxn ang="0">
                    <a:pos x="8464" y="4650"/>
                  </a:cxn>
                  <a:cxn ang="0">
                    <a:pos x="8874" y="3472"/>
                  </a:cxn>
                  <a:cxn ang="0">
                    <a:pos x="8667" y="2527"/>
                  </a:cxn>
                  <a:cxn ang="0">
                    <a:pos x="8464" y="1582"/>
                  </a:cxn>
                  <a:cxn ang="0">
                    <a:pos x="9435" y="2633"/>
                  </a:cxn>
                  <a:cxn ang="0">
                    <a:pos x="10608" y="1203"/>
                  </a:cxn>
                  <a:cxn ang="0">
                    <a:pos x="10457" y="2426"/>
                  </a:cxn>
                  <a:cxn ang="0">
                    <a:pos x="10254" y="3321"/>
                  </a:cxn>
                  <a:cxn ang="0">
                    <a:pos x="10254" y="4625"/>
                  </a:cxn>
                  <a:cxn ang="0">
                    <a:pos x="14264" y="4625"/>
                  </a:cxn>
                  <a:cxn ang="0">
                    <a:pos x="14163" y="1941"/>
                  </a:cxn>
                  <a:cxn ang="0">
                    <a:pos x="6366" y="1764"/>
                  </a:cxn>
                  <a:cxn ang="0">
                    <a:pos x="7494" y="2376"/>
                  </a:cxn>
                  <a:cxn ang="0">
                    <a:pos x="4374" y="4984"/>
                  </a:cxn>
                  <a:cxn ang="0">
                    <a:pos x="1765" y="2502"/>
                  </a:cxn>
                  <a:cxn ang="0">
                    <a:pos x="4884" y="2709"/>
                  </a:cxn>
                  <a:cxn ang="0">
                    <a:pos x="5623" y="2684"/>
                  </a:cxn>
                  <a:cxn ang="0">
                    <a:pos x="7721" y="3093"/>
                  </a:cxn>
                  <a:cxn ang="0">
                    <a:pos x="7059" y="6540"/>
                  </a:cxn>
                  <a:cxn ang="0">
                    <a:pos x="6649" y="3498"/>
                  </a:cxn>
                  <a:cxn ang="0">
                    <a:pos x="4374" y="4984"/>
                  </a:cxn>
                  <a:cxn ang="0">
                    <a:pos x="5704" y="5747"/>
                  </a:cxn>
                  <a:cxn ang="0">
                    <a:pos x="6315" y="4038"/>
                  </a:cxn>
                  <a:cxn ang="0">
                    <a:pos x="8333" y="7460"/>
                  </a:cxn>
                  <a:cxn ang="0">
                    <a:pos x="5496" y="8198"/>
                  </a:cxn>
                  <a:cxn ang="0">
                    <a:pos x="7898" y="7076"/>
                  </a:cxn>
                  <a:cxn ang="0">
                    <a:pos x="8131" y="3396"/>
                  </a:cxn>
                  <a:cxn ang="0">
                    <a:pos x="8004" y="5443"/>
                  </a:cxn>
                  <a:cxn ang="0">
                    <a:pos x="7645" y="3680"/>
                  </a:cxn>
                  <a:cxn ang="0">
                    <a:pos x="12965" y="4574"/>
                  </a:cxn>
                  <a:cxn ang="0">
                    <a:pos x="11786" y="4139"/>
                  </a:cxn>
                </a:cxnLst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43" name="Freeform 237"/>
              <p:cNvSpPr/>
              <p:nvPr/>
            </p:nvSpPr>
            <p:spPr>
              <a:xfrm>
                <a:off x="3621" y="1287"/>
                <a:ext cx="238" cy="283"/>
              </a:xfrm>
              <a:custGeom>
                <a:avLst/>
                <a:gdLst/>
                <a:ahLst/>
                <a:cxnLst>
                  <a:cxn ang="0">
                    <a:pos x="1028" y="384"/>
                  </a:cxn>
                  <a:cxn ang="0">
                    <a:pos x="694" y="1430"/>
                  </a:cxn>
                  <a:cxn ang="0">
                    <a:pos x="1028" y="384"/>
                  </a:cxn>
                </a:cxnLst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44" name="Freeform 238"/>
              <p:cNvSpPr/>
              <p:nvPr/>
            </p:nvSpPr>
            <p:spPr>
              <a:xfrm>
                <a:off x="3403" y="1403"/>
                <a:ext cx="208" cy="379"/>
              </a:xfrm>
              <a:custGeom>
                <a:avLst/>
                <a:gdLst/>
                <a:ahLst/>
                <a:cxnLst>
                  <a:cxn ang="0">
                    <a:pos x="487" y="687"/>
                  </a:cxn>
                  <a:cxn ang="0">
                    <a:pos x="309" y="1764"/>
                  </a:cxn>
                  <a:cxn ang="0">
                    <a:pos x="1030" y="1147"/>
                  </a:cxn>
                  <a:cxn ang="0">
                    <a:pos x="954" y="611"/>
                  </a:cxn>
                  <a:cxn ang="0">
                    <a:pos x="487" y="687"/>
                  </a:cxn>
                </a:cxnLst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45" name="Freeform 239"/>
              <p:cNvSpPr/>
              <p:nvPr/>
            </p:nvSpPr>
            <p:spPr>
              <a:xfrm>
                <a:off x="3272" y="645"/>
                <a:ext cx="683" cy="318"/>
              </a:xfrm>
              <a:custGeom>
                <a:avLst/>
                <a:gdLst/>
                <a:ahLst/>
                <a:cxnLst>
                  <a:cxn ang="0">
                    <a:pos x="2869" y="101"/>
                  </a:cxn>
                  <a:cxn ang="0">
                    <a:pos x="612" y="101"/>
                  </a:cxn>
                  <a:cxn ang="0">
                    <a:pos x="51" y="636"/>
                  </a:cxn>
                  <a:cxn ang="0">
                    <a:pos x="1538" y="1479"/>
                  </a:cxn>
                  <a:cxn ang="0">
                    <a:pos x="2459" y="1378"/>
                  </a:cxn>
                  <a:cxn ang="0">
                    <a:pos x="2894" y="1353"/>
                  </a:cxn>
                  <a:cxn ang="0">
                    <a:pos x="2869" y="101"/>
                  </a:cxn>
                </a:cxnLst>
                <a:pathLst>
                  <a:path w="135" h="63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46" name="Freeform 240"/>
              <p:cNvSpPr/>
              <p:nvPr/>
            </p:nvSpPr>
            <p:spPr>
              <a:xfrm>
                <a:off x="4046" y="1545"/>
                <a:ext cx="490" cy="515"/>
              </a:xfrm>
              <a:custGeom>
                <a:avLst/>
                <a:gdLst/>
                <a:ahLst/>
                <a:cxnLst>
                  <a:cxn ang="0">
                    <a:pos x="1707" y="126"/>
                  </a:cxn>
                  <a:cxn ang="0">
                    <a:pos x="793" y="126"/>
                  </a:cxn>
                  <a:cxn ang="0">
                    <a:pos x="308" y="1454"/>
                  </a:cxn>
                  <a:cxn ang="0">
                    <a:pos x="2016" y="1580"/>
                  </a:cxn>
                  <a:cxn ang="0">
                    <a:pos x="1707" y="126"/>
                  </a:cxn>
                </a:cxnLst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47" name="Freeform 241"/>
              <p:cNvSpPr/>
              <p:nvPr/>
            </p:nvSpPr>
            <p:spPr>
              <a:xfrm>
                <a:off x="5173" y="1024"/>
                <a:ext cx="501" cy="96"/>
              </a:xfrm>
              <a:custGeom>
                <a:avLst/>
                <a:gdLst/>
                <a:ahLst/>
                <a:cxnLst>
                  <a:cxn ang="0">
                    <a:pos x="385" y="0"/>
                  </a:cxn>
                  <a:cxn ang="0">
                    <a:pos x="1022" y="384"/>
                  </a:cxn>
                  <a:cxn ang="0">
                    <a:pos x="385" y="0"/>
                  </a:cxn>
                </a:cxnLst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48" name="Freeform 242"/>
              <p:cNvSpPr/>
              <p:nvPr/>
            </p:nvSpPr>
            <p:spPr>
              <a:xfrm>
                <a:off x="5340" y="1004"/>
                <a:ext cx="385" cy="237"/>
              </a:xfrm>
              <a:custGeom>
                <a:avLst/>
                <a:gdLst/>
                <a:ahLst/>
                <a:cxnLst>
                  <a:cxn ang="0">
                    <a:pos x="537" y="943"/>
                  </a:cxn>
                  <a:cxn ang="0">
                    <a:pos x="1798" y="434"/>
                  </a:cxn>
                  <a:cxn ang="0">
                    <a:pos x="1231" y="76"/>
                  </a:cxn>
                  <a:cxn ang="0">
                    <a:pos x="486" y="812"/>
                  </a:cxn>
                  <a:cxn ang="0">
                    <a:pos x="537" y="943"/>
                  </a:cxn>
                </a:cxnLst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49" name="Freeform 243"/>
              <p:cNvSpPr/>
              <p:nvPr/>
            </p:nvSpPr>
            <p:spPr>
              <a:xfrm>
                <a:off x="5325" y="1201"/>
                <a:ext cx="415" cy="187"/>
              </a:xfrm>
              <a:custGeom>
                <a:avLst/>
                <a:gdLst/>
                <a:ahLst/>
                <a:cxnLst>
                  <a:cxn ang="0">
                    <a:pos x="1842" y="152"/>
                  </a:cxn>
                  <a:cxn ang="0">
                    <a:pos x="612" y="435"/>
                  </a:cxn>
                  <a:cxn ang="0">
                    <a:pos x="435" y="662"/>
                  </a:cxn>
                  <a:cxn ang="0">
                    <a:pos x="1948" y="586"/>
                  </a:cxn>
                  <a:cxn ang="0">
                    <a:pos x="2100" y="510"/>
                  </a:cxn>
                  <a:cxn ang="0">
                    <a:pos x="2100" y="0"/>
                  </a:cxn>
                  <a:cxn ang="0">
                    <a:pos x="1842" y="152"/>
                  </a:cxn>
                </a:cxnLst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50" name="Freeform 244"/>
              <p:cNvSpPr/>
              <p:nvPr/>
            </p:nvSpPr>
            <p:spPr>
              <a:xfrm>
                <a:off x="5001" y="1378"/>
                <a:ext cx="698" cy="167"/>
              </a:xfrm>
              <a:custGeom>
                <a:avLst/>
                <a:gdLst/>
                <a:ahLst/>
                <a:cxnLst>
                  <a:cxn ang="0">
                    <a:pos x="536" y="25"/>
                  </a:cxn>
                  <a:cxn ang="0">
                    <a:pos x="202" y="359"/>
                  </a:cxn>
                  <a:cxn ang="0">
                    <a:pos x="1457" y="562"/>
                  </a:cxn>
                  <a:cxn ang="0">
                    <a:pos x="2994" y="587"/>
                  </a:cxn>
                  <a:cxn ang="0">
                    <a:pos x="2918" y="202"/>
                  </a:cxn>
                  <a:cxn ang="0">
                    <a:pos x="2099" y="76"/>
                  </a:cxn>
                  <a:cxn ang="0">
                    <a:pos x="536" y="25"/>
                  </a:cxn>
                </a:cxnLst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51" name="Freeform 245"/>
              <p:cNvSpPr/>
              <p:nvPr/>
            </p:nvSpPr>
            <p:spPr>
              <a:xfrm>
                <a:off x="5077" y="1540"/>
                <a:ext cx="567" cy="146"/>
              </a:xfrm>
              <a:custGeom>
                <a:avLst/>
                <a:gdLst/>
                <a:ahLst/>
                <a:cxnLst>
                  <a:cxn ang="0">
                    <a:pos x="2511" y="483"/>
                  </a:cxn>
                  <a:cxn ang="0">
                    <a:pos x="2638" y="101"/>
                  </a:cxn>
                  <a:cxn ang="0">
                    <a:pos x="1898" y="252"/>
                  </a:cxn>
                  <a:cxn ang="0">
                    <a:pos x="921" y="151"/>
                  </a:cxn>
                  <a:cxn ang="0">
                    <a:pos x="51" y="101"/>
                  </a:cxn>
                  <a:cxn ang="0">
                    <a:pos x="2511" y="483"/>
                  </a:cxn>
                </a:cxnLst>
                <a:pathLst>
                  <a:path w="112" h="29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52" name="Freeform 246"/>
              <p:cNvSpPr/>
              <p:nvPr/>
            </p:nvSpPr>
            <p:spPr>
              <a:xfrm>
                <a:off x="5042" y="1656"/>
                <a:ext cx="581" cy="480"/>
              </a:xfrm>
              <a:custGeom>
                <a:avLst/>
                <a:gdLst/>
                <a:ahLst/>
                <a:cxnLst>
                  <a:cxn ang="0">
                    <a:pos x="76" y="1354"/>
                  </a:cxn>
                  <a:cxn ang="0">
                    <a:pos x="662" y="1379"/>
                  </a:cxn>
                  <a:cxn ang="0">
                    <a:pos x="1278" y="1965"/>
                  </a:cxn>
                  <a:cxn ang="0">
                    <a:pos x="1506" y="2142"/>
                  </a:cxn>
                  <a:cxn ang="0">
                    <a:pos x="2066" y="1329"/>
                  </a:cxn>
                  <a:cxn ang="0">
                    <a:pos x="2834" y="1329"/>
                  </a:cxn>
                  <a:cxn ang="0">
                    <a:pos x="2016" y="687"/>
                  </a:cxn>
                  <a:cxn ang="0">
                    <a:pos x="945" y="409"/>
                  </a:cxn>
                  <a:cxn ang="0">
                    <a:pos x="308" y="1046"/>
                  </a:cxn>
                  <a:cxn ang="0">
                    <a:pos x="76" y="1354"/>
                  </a:cxn>
                </a:cxnLst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53" name="Freeform 247"/>
              <p:cNvSpPr/>
              <p:nvPr/>
            </p:nvSpPr>
            <p:spPr>
              <a:xfrm>
                <a:off x="5421" y="1464"/>
                <a:ext cx="329" cy="854"/>
              </a:xfrm>
              <a:custGeom>
                <a:avLst/>
                <a:gdLst/>
                <a:ahLst/>
                <a:cxnLst>
                  <a:cxn ang="0">
                    <a:pos x="1306" y="1021"/>
                  </a:cxn>
                  <a:cxn ang="0">
                    <a:pos x="562" y="1253"/>
                  </a:cxn>
                  <a:cxn ang="0">
                    <a:pos x="562" y="1506"/>
                  </a:cxn>
                  <a:cxn ang="0">
                    <a:pos x="1281" y="2299"/>
                  </a:cxn>
                  <a:cxn ang="0">
                    <a:pos x="871" y="3012"/>
                  </a:cxn>
                  <a:cxn ang="0">
                    <a:pos x="0" y="3780"/>
                  </a:cxn>
                  <a:cxn ang="0">
                    <a:pos x="435" y="3957"/>
                  </a:cxn>
                  <a:cxn ang="0">
                    <a:pos x="1205" y="4240"/>
                  </a:cxn>
                  <a:cxn ang="0">
                    <a:pos x="1615" y="4139"/>
                  </a:cxn>
                  <a:cxn ang="0">
                    <a:pos x="1665" y="0"/>
                  </a:cxn>
                  <a:cxn ang="0">
                    <a:pos x="1306" y="1021"/>
                  </a:cxn>
                </a:cxnLst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1034" name="Rectangle 248"/>
          <p:cNvSpPr>
            <a:spLocks noGrp="1" noRot="1"/>
          </p:cNvSpPr>
          <p:nvPr>
            <p:ph type="title"/>
          </p:nvPr>
        </p:nvSpPr>
        <p:spPr>
          <a:xfrm>
            <a:off x="298450" y="228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35" name="Rectangle 249"/>
          <p:cNvSpPr>
            <a:spLocks noGrp="1" noRot="1"/>
          </p:cNvSpPr>
          <p:nvPr>
            <p:ph type="body" idx="1"/>
          </p:nvPr>
        </p:nvSpPr>
        <p:spPr>
          <a:xfrm>
            <a:off x="609600" y="1600200"/>
            <a:ext cx="8153400" cy="44989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6570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571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572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wmf"/><Relationship Id="rId1" Type="http://schemas.openxmlformats.org/officeDocument/2006/relationships/oleObject" Target="../embeddings/oleObject8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png"/><Relationship Id="rId2" Type="http://schemas.openxmlformats.org/officeDocument/2006/relationships/image" Target="../media/image15.wmf"/><Relationship Id="rId1" Type="http://schemas.openxmlformats.org/officeDocument/2006/relationships/oleObject" Target="../embeddings/oleObject9.bin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4.bin"/><Relationship Id="rId8" Type="http://schemas.openxmlformats.org/officeDocument/2006/relationships/image" Target="../media/image18.wmf"/><Relationship Id="rId7" Type="http://schemas.openxmlformats.org/officeDocument/2006/relationships/oleObject" Target="../embeddings/oleObject13.bin"/><Relationship Id="rId6" Type="http://schemas.openxmlformats.org/officeDocument/2006/relationships/image" Target="../media/image17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6.wmf"/><Relationship Id="rId3" Type="http://schemas.openxmlformats.org/officeDocument/2006/relationships/oleObject" Target="../embeddings/oleObject11.bin"/><Relationship Id="rId2" Type="http://schemas.openxmlformats.org/officeDocument/2006/relationships/image" Target="../media/image15.wmf"/><Relationship Id="rId16" Type="http://schemas.openxmlformats.org/officeDocument/2006/relationships/vmlDrawing" Target="../drawings/vmlDrawing5.vml"/><Relationship Id="rId15" Type="http://schemas.openxmlformats.org/officeDocument/2006/relationships/slideLayout" Target="../slideLayouts/slideLayout7.xml"/><Relationship Id="rId14" Type="http://schemas.openxmlformats.org/officeDocument/2006/relationships/image" Target="../media/image21.wmf"/><Relationship Id="rId13" Type="http://schemas.openxmlformats.org/officeDocument/2006/relationships/oleObject" Target="../embeddings/oleObject16.bin"/><Relationship Id="rId12" Type="http://schemas.openxmlformats.org/officeDocument/2006/relationships/image" Target="../media/image20.wmf"/><Relationship Id="rId11" Type="http://schemas.openxmlformats.org/officeDocument/2006/relationships/oleObject" Target="../embeddings/oleObject15.bin"/><Relationship Id="rId10" Type="http://schemas.openxmlformats.org/officeDocument/2006/relationships/image" Target="../media/image19.wmf"/><Relationship Id="rId1" Type="http://schemas.openxmlformats.org/officeDocument/2006/relationships/oleObject" Target="../embeddings/oleObject10.bin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wmf"/><Relationship Id="rId1" Type="http://schemas.openxmlformats.org/officeDocument/2006/relationships/oleObject" Target="../embeddings/oleObject17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7.v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22.wmf"/><Relationship Id="rId3" Type="http://schemas.openxmlformats.org/officeDocument/2006/relationships/oleObject" Target="../embeddings/oleObject19.bin"/><Relationship Id="rId2" Type="http://schemas.openxmlformats.org/officeDocument/2006/relationships/image" Target="../media/image23.wmf"/><Relationship Id="rId1" Type="http://schemas.openxmlformats.org/officeDocument/2006/relationships/oleObject" Target="../embeddings/oleObject18.bin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8.v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24.wmf"/><Relationship Id="rId3" Type="http://schemas.openxmlformats.org/officeDocument/2006/relationships/oleObject" Target="../embeddings/oleObject21.bin"/><Relationship Id="rId2" Type="http://schemas.openxmlformats.org/officeDocument/2006/relationships/image" Target="../media/image16.wmf"/><Relationship Id="rId1" Type="http://schemas.openxmlformats.org/officeDocument/2006/relationships/oleObject" Target="../embeddings/oleObject20.bin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image" Target="../media/image28.jpeg"/><Relationship Id="rId7" Type="http://schemas.openxmlformats.org/officeDocument/2006/relationships/image" Target="../media/image14.png"/><Relationship Id="rId6" Type="http://schemas.openxmlformats.org/officeDocument/2006/relationships/image" Target="../media/image27.wmf"/><Relationship Id="rId5" Type="http://schemas.openxmlformats.org/officeDocument/2006/relationships/oleObject" Target="../embeddings/oleObject24.bin"/><Relationship Id="rId4" Type="http://schemas.openxmlformats.org/officeDocument/2006/relationships/image" Target="../media/image26.wmf"/><Relationship Id="rId3" Type="http://schemas.openxmlformats.org/officeDocument/2006/relationships/oleObject" Target="../embeddings/oleObject23.bin"/><Relationship Id="rId2" Type="http://schemas.openxmlformats.org/officeDocument/2006/relationships/image" Target="../media/image25.wmf"/><Relationship Id="rId10" Type="http://schemas.openxmlformats.org/officeDocument/2006/relationships/vmlDrawing" Target="../drawings/vmlDrawing9.vml"/><Relationship Id="rId1" Type="http://schemas.openxmlformats.org/officeDocument/2006/relationships/oleObject" Target="../embeddings/oleObject22.bin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0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wmf"/><Relationship Id="rId1" Type="http://schemas.openxmlformats.org/officeDocument/2006/relationships/oleObject" Target="../embeddings/oleObject25.bin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1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1.wmf"/><Relationship Id="rId2" Type="http://schemas.openxmlformats.org/officeDocument/2006/relationships/oleObject" Target="../embeddings/oleObject26.bin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2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0.png"/><Relationship Id="rId2" Type="http://schemas.openxmlformats.org/officeDocument/2006/relationships/image" Target="../media/image32.wmf"/><Relationship Id="rId1" Type="http://schemas.openxmlformats.org/officeDocument/2006/relationships/oleObject" Target="../embeddings/oleObject27.bin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image" Target="../media/image30.png"/><Relationship Id="rId8" Type="http://schemas.openxmlformats.org/officeDocument/2006/relationships/image" Target="../media/image36.wmf"/><Relationship Id="rId7" Type="http://schemas.openxmlformats.org/officeDocument/2006/relationships/oleObject" Target="../embeddings/oleObject31.bin"/><Relationship Id="rId6" Type="http://schemas.openxmlformats.org/officeDocument/2006/relationships/image" Target="../media/image35.wmf"/><Relationship Id="rId5" Type="http://schemas.openxmlformats.org/officeDocument/2006/relationships/oleObject" Target="../embeddings/oleObject30.bin"/><Relationship Id="rId4" Type="http://schemas.openxmlformats.org/officeDocument/2006/relationships/image" Target="../media/image34.wmf"/><Relationship Id="rId3" Type="http://schemas.openxmlformats.org/officeDocument/2006/relationships/oleObject" Target="../embeddings/oleObject29.bin"/><Relationship Id="rId2" Type="http://schemas.openxmlformats.org/officeDocument/2006/relationships/image" Target="../media/image33.wmf"/><Relationship Id="rId11" Type="http://schemas.openxmlformats.org/officeDocument/2006/relationships/vmlDrawing" Target="../drawings/vmlDrawing13.vml"/><Relationship Id="rId10" Type="http://schemas.openxmlformats.org/officeDocument/2006/relationships/slideLayout" Target="../slideLayouts/slideLayout7.xml"/><Relationship Id="rId1" Type="http://schemas.openxmlformats.org/officeDocument/2006/relationships/oleObject" Target="../embeddings/oleObject28.bin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4.vml"/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39.png"/><Relationship Id="rId4" Type="http://schemas.openxmlformats.org/officeDocument/2006/relationships/image" Target="../media/image38.wmf"/><Relationship Id="rId3" Type="http://schemas.openxmlformats.org/officeDocument/2006/relationships/oleObject" Target="../embeddings/oleObject33.bin"/><Relationship Id="rId2" Type="http://schemas.openxmlformats.org/officeDocument/2006/relationships/image" Target="../media/image37.wmf"/><Relationship Id="rId1" Type="http://schemas.openxmlformats.org/officeDocument/2006/relationships/oleObject" Target="../embeddings/oleObject32.bin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0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1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2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5.v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46.wmf"/><Relationship Id="rId4" Type="http://schemas.openxmlformats.org/officeDocument/2006/relationships/oleObject" Target="../embeddings/oleObject35.bin"/><Relationship Id="rId3" Type="http://schemas.openxmlformats.org/officeDocument/2006/relationships/image" Target="../media/image45.png"/><Relationship Id="rId2" Type="http://schemas.openxmlformats.org/officeDocument/2006/relationships/image" Target="../media/image44.wmf"/><Relationship Id="rId1" Type="http://schemas.openxmlformats.org/officeDocument/2006/relationships/oleObject" Target="../embeddings/oleObject34.bin"/></Relationships>
</file>

<file path=ppt/slides/_rels/slide3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6.v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49.wmf"/><Relationship Id="rId3" Type="http://schemas.openxmlformats.org/officeDocument/2006/relationships/oleObject" Target="../embeddings/oleObject36.bin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image" Target="../media/image49.wmf"/><Relationship Id="rId8" Type="http://schemas.openxmlformats.org/officeDocument/2006/relationships/oleObject" Target="../embeddings/oleObject40.bin"/><Relationship Id="rId7" Type="http://schemas.openxmlformats.org/officeDocument/2006/relationships/image" Target="../media/image51.wmf"/><Relationship Id="rId6" Type="http://schemas.openxmlformats.org/officeDocument/2006/relationships/oleObject" Target="../embeddings/oleObject39.bin"/><Relationship Id="rId5" Type="http://schemas.openxmlformats.org/officeDocument/2006/relationships/image" Target="../media/image50.wmf"/><Relationship Id="rId4" Type="http://schemas.openxmlformats.org/officeDocument/2006/relationships/oleObject" Target="../embeddings/oleObject38.bin"/><Relationship Id="rId3" Type="http://schemas.openxmlformats.org/officeDocument/2006/relationships/image" Target="../media/image47.png"/><Relationship Id="rId2" Type="http://schemas.openxmlformats.org/officeDocument/2006/relationships/image" Target="../media/image44.wmf"/><Relationship Id="rId13" Type="http://schemas.openxmlformats.org/officeDocument/2006/relationships/vmlDrawing" Target="../drawings/vmlDrawing17.vml"/><Relationship Id="rId12" Type="http://schemas.openxmlformats.org/officeDocument/2006/relationships/slideLayout" Target="../slideLayouts/slideLayout13.xml"/><Relationship Id="rId11" Type="http://schemas.openxmlformats.org/officeDocument/2006/relationships/image" Target="../media/image52.wmf"/><Relationship Id="rId10" Type="http://schemas.openxmlformats.org/officeDocument/2006/relationships/oleObject" Target="../embeddings/oleObject41.bin"/><Relationship Id="rId1" Type="http://schemas.openxmlformats.org/officeDocument/2006/relationships/oleObject" Target="../embeddings/oleObject37.bin"/></Relationships>
</file>

<file path=ppt/slides/_rels/slide3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8.v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46.wmf"/><Relationship Id="rId3" Type="http://schemas.openxmlformats.org/officeDocument/2006/relationships/oleObject" Target="../embeddings/oleObject43.bin"/><Relationship Id="rId2" Type="http://schemas.openxmlformats.org/officeDocument/2006/relationships/image" Target="../media/image50.wmf"/><Relationship Id="rId1" Type="http://schemas.openxmlformats.org/officeDocument/2006/relationships/oleObject" Target="../embeddings/oleObject42.bin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image" Target="../media/image56.wmf"/><Relationship Id="rId8" Type="http://schemas.openxmlformats.org/officeDocument/2006/relationships/oleObject" Target="../embeddings/oleObject47.bin"/><Relationship Id="rId7" Type="http://schemas.openxmlformats.org/officeDocument/2006/relationships/image" Target="../media/image55.wmf"/><Relationship Id="rId6" Type="http://schemas.openxmlformats.org/officeDocument/2006/relationships/oleObject" Target="../embeddings/oleObject46.bin"/><Relationship Id="rId5" Type="http://schemas.openxmlformats.org/officeDocument/2006/relationships/image" Target="../media/image35.wmf"/><Relationship Id="rId4" Type="http://schemas.openxmlformats.org/officeDocument/2006/relationships/oleObject" Target="../embeddings/oleObject45.bin"/><Relationship Id="rId3" Type="http://schemas.openxmlformats.org/officeDocument/2006/relationships/image" Target="../media/image54.png"/><Relationship Id="rId2" Type="http://schemas.openxmlformats.org/officeDocument/2006/relationships/image" Target="../media/image53.wmf"/><Relationship Id="rId13" Type="http://schemas.openxmlformats.org/officeDocument/2006/relationships/vmlDrawing" Target="../drawings/vmlDrawing19.vml"/><Relationship Id="rId12" Type="http://schemas.openxmlformats.org/officeDocument/2006/relationships/slideLayout" Target="../slideLayouts/slideLayout13.xml"/><Relationship Id="rId11" Type="http://schemas.openxmlformats.org/officeDocument/2006/relationships/image" Target="../media/image51.wmf"/><Relationship Id="rId10" Type="http://schemas.openxmlformats.org/officeDocument/2006/relationships/oleObject" Target="../embeddings/oleObject48.bin"/><Relationship Id="rId1" Type="http://schemas.openxmlformats.org/officeDocument/2006/relationships/oleObject" Target="../embeddings/oleObject44.bin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4.e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3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2.e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1.emf"/><Relationship Id="rId14" Type="http://schemas.openxmlformats.org/officeDocument/2006/relationships/vmlDrawing" Target="../drawings/vmlDrawing1.v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6.emf"/><Relationship Id="rId11" Type="http://schemas.openxmlformats.org/officeDocument/2006/relationships/oleObject" Target="../embeddings/oleObject6.bin"/><Relationship Id="rId10" Type="http://schemas.openxmlformats.org/officeDocument/2006/relationships/image" Target="../media/image5.emf"/><Relationship Id="rId1" Type="http://schemas.openxmlformats.org/officeDocument/2006/relationships/oleObject" Target="../embeddings/oleObject1.bin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0.v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46.wmf"/><Relationship Id="rId5" Type="http://schemas.openxmlformats.org/officeDocument/2006/relationships/oleObject" Target="../embeddings/oleObject51.bin"/><Relationship Id="rId4" Type="http://schemas.openxmlformats.org/officeDocument/2006/relationships/image" Target="../media/image50.wmf"/><Relationship Id="rId3" Type="http://schemas.openxmlformats.org/officeDocument/2006/relationships/oleObject" Target="../embeddings/oleObject50.bin"/><Relationship Id="rId2" Type="http://schemas.openxmlformats.org/officeDocument/2006/relationships/image" Target="../media/image53.wmf"/><Relationship Id="rId1" Type="http://schemas.openxmlformats.org/officeDocument/2006/relationships/oleObject" Target="../embeddings/oleObject49.bin"/></Relationships>
</file>

<file path=ppt/slides/_rels/slide41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1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9.png"/><Relationship Id="rId4" Type="http://schemas.openxmlformats.org/officeDocument/2006/relationships/image" Target="../media/image58.wmf"/><Relationship Id="rId3" Type="http://schemas.openxmlformats.org/officeDocument/2006/relationships/oleObject" Target="../embeddings/oleObject53.bin"/><Relationship Id="rId2" Type="http://schemas.openxmlformats.org/officeDocument/2006/relationships/image" Target="../media/image57.wmf"/><Relationship Id="rId1" Type="http://schemas.openxmlformats.org/officeDocument/2006/relationships/oleObject" Target="../embeddings/oleObject52.bin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0.wmf"/><Relationship Id="rId1" Type="http://schemas.openxmlformats.org/officeDocument/2006/relationships/oleObject" Target="../embeddings/oleObject54.bin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wmf"/><Relationship Id="rId1" Type="http://schemas.openxmlformats.org/officeDocument/2006/relationships/oleObject" Target="../embeddings/oleObject7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GIF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9878" name="Rectangle 6"/>
          <p:cNvSpPr>
            <a:spLocks noGrp="1" noRot="1" noChangeArrowheads="1"/>
          </p:cNvSpPr>
          <p:nvPr>
            <p:ph idx="1"/>
          </p:nvPr>
        </p:nvSpPr>
        <p:spPr>
          <a:xfrm>
            <a:off x="1475740" y="1628775"/>
            <a:ext cx="6593205" cy="1526540"/>
          </a:xfrm>
          <a:solidFill>
            <a:srgbClr val="008000">
              <a:alpha val="50000"/>
            </a:srgbClr>
          </a:solidFill>
          <a:ln w="38100">
            <a:solidFill>
              <a:srgbClr val="6633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4400" b="1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黑体" panose="02010609060101010101" pitchFamily="49" charset="-122"/>
              <a:ea typeface="华文隶书" panose="02010800040101010101" pitchFamily="2" charset="-122"/>
              <a:sym typeface="+mn-ea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4400" b="1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华文隶书" panose="02010800040101010101" pitchFamily="2" charset="-122"/>
                <a:sym typeface="+mn-ea"/>
              </a:rPr>
              <a:t>2.2 电阻式传感器</a:t>
            </a:r>
            <a:endParaRPr kumimoji="0" lang="en-US" altLang="zh-CN" sz="5400" b="1" i="0" u="none" strike="noStrike" kern="0" cap="none" spc="0" normalizeH="0" baseline="0" noProof="0" dirty="0">
              <a:ln>
                <a:noFill/>
              </a:ln>
              <a:solidFill>
                <a:srgbClr val="1E4649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ea"/>
              <a:ea typeface="华文隶书" panose="0201080004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538" name="标题 577537"/>
          <p:cNvSpPr>
            <a:spLocks noGrp="1" noRot="1"/>
          </p:cNvSpPr>
          <p:nvPr>
            <p:ph type="title"/>
          </p:nvPr>
        </p:nvSpPr>
        <p:spPr>
          <a:xfrm>
            <a:off x="4853" y="1286351"/>
            <a:ext cx="9130189" cy="574834"/>
          </a:xfrm>
          <a:noFill/>
          <a:ln w="9525">
            <a:noFill/>
          </a:ln>
        </p:spPr>
        <p:txBody>
          <a:bodyPr vert="horz" wrap="square" lIns="68580" tIns="34290" rIns="68580" bIns="34290" anchor="ctr"/>
          <a:lstStyle/>
          <a:p>
            <a:pPr marL="838200" indent="-838200"/>
            <a:r>
              <a:rPr lang="en-US" altLang="zh-CN" sz="2400" kern="0" dirty="0">
                <a:solidFill>
                  <a:srgbClr val="1E4649"/>
                </a:solidFill>
                <a:latin typeface="+mj-ea"/>
              </a:rPr>
              <a:t>电阻应变片测试原理</a:t>
            </a:r>
            <a:endParaRPr lang="en-US" altLang="zh-CN" sz="2400" kern="0" dirty="0">
              <a:solidFill>
                <a:srgbClr val="1E4649"/>
              </a:solidFill>
              <a:latin typeface="+mj-ea"/>
            </a:endParaRPr>
          </a:p>
        </p:txBody>
      </p:sp>
      <p:grpSp>
        <p:nvGrpSpPr>
          <p:cNvPr id="577540" name="组合 577539"/>
          <p:cNvGrpSpPr/>
          <p:nvPr/>
        </p:nvGrpSpPr>
        <p:grpSpPr>
          <a:xfrm>
            <a:off x="1709682" y="3213361"/>
            <a:ext cx="5562600" cy="1042927"/>
            <a:chOff x="0" y="290"/>
            <a:chExt cx="5940" cy="1129"/>
          </a:xfrm>
        </p:grpSpPr>
        <p:graphicFrame>
          <p:nvGraphicFramePr>
            <p:cNvPr id="577541" name="对象 577540"/>
            <p:cNvGraphicFramePr>
              <a:graphicFrameLocks noChangeAspect="1"/>
            </p:cNvGraphicFramePr>
            <p:nvPr/>
          </p:nvGraphicFramePr>
          <p:xfrm>
            <a:off x="0" y="290"/>
            <a:ext cx="5940" cy="6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864" name="" r:id="rId1" imgW="7712710" imgH="898525" progId="Visio.Drawing.11">
                    <p:embed/>
                  </p:oleObj>
                </mc:Choice>
                <mc:Fallback>
                  <p:oleObj name="" r:id="rId1" imgW="7712710" imgH="898525" progId="Visio.Drawing.11">
                    <p:embed/>
                    <p:pic>
                      <p:nvPicPr>
                        <p:cNvPr id="0" name="图片 35863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0" y="290"/>
                          <a:ext cx="5940" cy="687"/>
                        </a:xfrm>
                        <a:prstGeom prst="rect">
                          <a:avLst/>
                        </a:prstGeom>
                        <a:gradFill rotWithShape="1">
                          <a:gsLst>
                            <a:gs pos="0">
                              <a:schemeClr val="bg1"/>
                            </a:gs>
                            <a:gs pos="100000">
                              <a:srgbClr val="3399FF"/>
                            </a:gs>
                          </a:gsLst>
                          <a:path path="shape">
                            <a:fillToRect l="50000" t="50000" r="50000" b="50000"/>
                          </a:path>
                          <a:tileRect/>
                        </a:gradFill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77542" name="文本框 577541"/>
            <p:cNvSpPr txBox="1"/>
            <p:nvPr/>
          </p:nvSpPr>
          <p:spPr>
            <a:xfrm>
              <a:off x="1441" y="1070"/>
              <a:ext cx="3599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15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图</a:t>
              </a:r>
              <a:r>
                <a:rPr lang="en-US" altLang="zh-CN" sz="15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2-7  </a:t>
              </a:r>
              <a:r>
                <a:rPr lang="zh-CN" altLang="en-US" sz="15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电阻应变片测试与原理图</a:t>
              </a:r>
              <a:endPara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7" name="上弧形箭头 16"/>
          <p:cNvSpPr/>
          <p:nvPr/>
        </p:nvSpPr>
        <p:spPr>
          <a:xfrm>
            <a:off x="1925706" y="2510988"/>
            <a:ext cx="5022558" cy="810385"/>
          </a:xfrm>
          <a:prstGeom prst="curvedDownArrow">
            <a:avLst/>
          </a:prstGeom>
          <a:ln>
            <a:solidFill>
              <a:srgbClr val="CC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00" dirty="0" smtClean="0">
                <a:solidFill>
                  <a:srgbClr val="000000"/>
                </a:solidFill>
              </a:rPr>
              <a:t>比例关系</a:t>
            </a:r>
            <a:endParaRPr lang="zh-CN" altLang="en-US" sz="100" dirty="0">
              <a:solidFill>
                <a:srgbClr val="0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47866" y="2024934"/>
            <a:ext cx="2926080" cy="423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l">
              <a:lnSpc>
                <a:spcPct val="120000"/>
              </a:lnSpc>
              <a:spcBef>
                <a:spcPct val="20000"/>
              </a:spcBef>
              <a:buClr>
                <a:srgbClr val="CC0066"/>
              </a:buClr>
              <a:buFont typeface="Wingdings" panose="05000000000000000000" charset="0"/>
              <a:buChar char=""/>
            </a:pP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其原理图如图</a:t>
            </a:r>
            <a:r>
              <a:rPr lang="en-US" altLang="zh-CN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2-7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所示。</a:t>
            </a:r>
            <a:endParaRPr lang="zh-CN" altLang="en-US" sz="1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sz="1050" smtClean="0">
                <a:ea typeface="宋体" panose="02010600030101010101" pitchFamily="2" charset="-122"/>
              </a:rPr>
            </a:fld>
            <a:endParaRPr lang="zh-CN" altLang="en-US" sz="105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77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562" name="标题 578561"/>
          <p:cNvSpPr>
            <a:spLocks noGrp="1" noRot="1"/>
          </p:cNvSpPr>
          <p:nvPr>
            <p:ph type="title"/>
          </p:nvPr>
        </p:nvSpPr>
        <p:spPr>
          <a:xfrm>
            <a:off x="-13811" y="1296681"/>
            <a:ext cx="5238750" cy="566738"/>
          </a:xfrm>
          <a:noFill/>
          <a:ln w="9525">
            <a:noFill/>
          </a:ln>
        </p:spPr>
        <p:txBody>
          <a:bodyPr vert="horz" wrap="square" lIns="68580" tIns="34290" rIns="68580" bIns="34290" anchor="ctr"/>
          <a:lstStyle/>
          <a:p>
            <a:pPr marL="838200" indent="-838200"/>
            <a:r>
              <a:rPr lang="en-US" altLang="zh-CN" sz="2400" kern="0" dirty="0">
                <a:solidFill>
                  <a:srgbClr val="1E4649"/>
                </a:solidFill>
                <a:latin typeface="+mj-ea"/>
              </a:rPr>
              <a:t>  电阻应变片的分类</a:t>
            </a:r>
            <a:r>
              <a:rPr lang="zh-CN" altLang="en-US" sz="2400" kern="0">
                <a:solidFill>
                  <a:srgbClr val="1E4649"/>
                </a:solidFill>
                <a:latin typeface="+mj-ea"/>
              </a:rPr>
              <a:t> </a:t>
            </a:r>
            <a:endParaRPr lang="zh-CN" altLang="en-US" sz="2400" kern="0">
              <a:solidFill>
                <a:srgbClr val="1E4649"/>
              </a:solidFill>
              <a:latin typeface="+mj-ea"/>
            </a:endParaRPr>
          </a:p>
        </p:txBody>
      </p:sp>
      <p:sp>
        <p:nvSpPr>
          <p:cNvPr id="578563" name="左大括号 578562"/>
          <p:cNvSpPr/>
          <p:nvPr/>
        </p:nvSpPr>
        <p:spPr>
          <a:xfrm>
            <a:off x="2033201" y="2330858"/>
            <a:ext cx="108109" cy="2718911"/>
          </a:xfrm>
          <a:prstGeom prst="leftBrace">
            <a:avLst>
              <a:gd name="adj1" fmla="val 98112"/>
              <a:gd name="adj2" fmla="val 50000"/>
            </a:avLst>
          </a:prstGeom>
          <a:solidFill>
            <a:srgbClr val="0000CC"/>
          </a:solidFill>
          <a:ln w="9525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  <a:effectLst>
            <a:outerShdw dist="35921" dir="2699999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endParaRPr lang="zh-CN" altLang="en-US" sz="100"/>
          </a:p>
        </p:txBody>
      </p:sp>
      <p:sp>
        <p:nvSpPr>
          <p:cNvPr id="578564" name="左大括号 578563"/>
          <p:cNvSpPr/>
          <p:nvPr/>
        </p:nvSpPr>
        <p:spPr>
          <a:xfrm>
            <a:off x="4107826" y="1949143"/>
            <a:ext cx="101441" cy="928688"/>
          </a:xfrm>
          <a:prstGeom prst="leftBrace">
            <a:avLst>
              <a:gd name="adj1" fmla="val 42763"/>
              <a:gd name="adj2" fmla="val 50000"/>
            </a:avLst>
          </a:prstGeom>
          <a:solidFill>
            <a:srgbClr val="0000CC"/>
          </a:solidFill>
          <a:ln w="9525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  <a:effectLst>
            <a:outerShdw dist="35921" dir="2699999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endParaRPr lang="zh-CN" altLang="en-US" sz="100"/>
          </a:p>
        </p:txBody>
      </p:sp>
      <p:sp>
        <p:nvSpPr>
          <p:cNvPr id="578566" name="矩形 578565"/>
          <p:cNvSpPr/>
          <p:nvPr/>
        </p:nvSpPr>
        <p:spPr>
          <a:xfrm>
            <a:off x="1559005" y="3001656"/>
            <a:ext cx="432197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1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应变片分类</a:t>
            </a:r>
            <a:endParaRPr lang="zh-CN" altLang="en-US" sz="1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78567" name="矩形 578566"/>
          <p:cNvSpPr/>
          <p:nvPr/>
        </p:nvSpPr>
        <p:spPr>
          <a:xfrm>
            <a:off x="4377860" y="2145358"/>
            <a:ext cx="1188244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1800">
                <a:solidFill>
                  <a:srgbClr val="000000"/>
                </a:solidFill>
                <a:ea typeface="黑体" panose="02010609060101010101" pitchFamily="49" charset="-122"/>
              </a:rPr>
              <a:t>箔式</a:t>
            </a:r>
            <a:endParaRPr lang="zh-CN" altLang="en-US" sz="180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578568" name="矩形 578567"/>
          <p:cNvSpPr/>
          <p:nvPr/>
        </p:nvSpPr>
        <p:spPr>
          <a:xfrm>
            <a:off x="4377770" y="2596515"/>
            <a:ext cx="1706399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1800" dirty="0">
                <a:solidFill>
                  <a:srgbClr val="000000"/>
                </a:solidFill>
                <a:ea typeface="黑体" panose="02010609060101010101" pitchFamily="49" charset="-122"/>
              </a:rPr>
              <a:t>半导体应变片</a:t>
            </a:r>
            <a:endParaRPr lang="zh-CN" altLang="en-US" sz="1800" dirty="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578569" name="矩形 578568"/>
          <p:cNvSpPr/>
          <p:nvPr/>
        </p:nvSpPr>
        <p:spPr>
          <a:xfrm>
            <a:off x="4377770" y="1732121"/>
            <a:ext cx="1134666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1800">
                <a:solidFill>
                  <a:srgbClr val="000000"/>
                </a:solidFill>
                <a:ea typeface="黑体" panose="02010609060101010101" pitchFamily="49" charset="-122"/>
              </a:rPr>
              <a:t>丝式</a:t>
            </a:r>
            <a:endParaRPr lang="zh-CN" altLang="en-US" sz="180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578571" name="矩形 578570"/>
          <p:cNvSpPr/>
          <p:nvPr/>
        </p:nvSpPr>
        <p:spPr>
          <a:xfrm>
            <a:off x="2195513" y="2240756"/>
            <a:ext cx="2106216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按其敏感栅不同</a:t>
            </a:r>
            <a:endParaRPr lang="zh-CN" altLang="en-US" sz="1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78572" name="矩形 578571"/>
          <p:cNvSpPr/>
          <p:nvPr/>
        </p:nvSpPr>
        <p:spPr>
          <a:xfrm>
            <a:off x="2195603" y="3518387"/>
            <a:ext cx="188952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1800" dirty="0">
                <a:solidFill>
                  <a:srgbClr val="000000"/>
                </a:solidFill>
                <a:ea typeface="黑体" panose="02010609060101010101" pitchFamily="49" charset="-122"/>
              </a:rPr>
              <a:t>按使用</a:t>
            </a:r>
            <a:r>
              <a:rPr lang="zh-CN" altLang="en-US" sz="1800" dirty="0" smtClean="0">
                <a:solidFill>
                  <a:srgbClr val="000000"/>
                </a:solidFill>
                <a:ea typeface="黑体" panose="02010609060101010101" pitchFamily="49" charset="-122"/>
              </a:rPr>
              <a:t>温度</a:t>
            </a:r>
            <a:r>
              <a:rPr lang="zh-CN" alt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不同</a:t>
            </a:r>
            <a:endParaRPr lang="zh-CN" altLang="en-US" sz="1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l"/>
            <a:endParaRPr lang="zh-CN" altLang="en-US" sz="1800" dirty="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578573" name="矩形 578572"/>
          <p:cNvSpPr/>
          <p:nvPr/>
        </p:nvSpPr>
        <p:spPr>
          <a:xfrm>
            <a:off x="2195826" y="4832837"/>
            <a:ext cx="1782366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1800" dirty="0">
                <a:solidFill>
                  <a:srgbClr val="000000"/>
                </a:solidFill>
                <a:ea typeface="黑体" panose="02010609060101010101" pitchFamily="49" charset="-122"/>
              </a:rPr>
              <a:t>按</a:t>
            </a:r>
            <a:r>
              <a:rPr lang="zh-CN" altLang="en-US" sz="1800" dirty="0" smtClean="0">
                <a:solidFill>
                  <a:srgbClr val="000000"/>
                </a:solidFill>
                <a:ea typeface="黑体" panose="02010609060101010101" pitchFamily="49" charset="-122"/>
              </a:rPr>
              <a:t>用途</a:t>
            </a:r>
            <a:r>
              <a:rPr lang="zh-CN" altLang="en-US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不同</a:t>
            </a:r>
            <a:endParaRPr lang="zh-CN" altLang="en-US" sz="1800" dirty="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578574" name="矩形 578573"/>
          <p:cNvSpPr/>
          <p:nvPr/>
        </p:nvSpPr>
        <p:spPr>
          <a:xfrm>
            <a:off x="3653988" y="4528062"/>
            <a:ext cx="3456385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1800" dirty="0">
                <a:solidFill>
                  <a:srgbClr val="000000"/>
                </a:solidFill>
                <a:ea typeface="黑体" panose="02010609060101010101" pitchFamily="49" charset="-122"/>
              </a:rPr>
              <a:t>单向力测量应变片</a:t>
            </a:r>
            <a:endParaRPr lang="zh-CN" altLang="en-US" sz="1800" dirty="0">
              <a:solidFill>
                <a:srgbClr val="000000"/>
              </a:solidFill>
              <a:ea typeface="黑体" panose="02010609060101010101" pitchFamily="49" charset="-122"/>
            </a:endParaRPr>
          </a:p>
          <a:p>
            <a:pPr algn="l"/>
            <a:r>
              <a:rPr lang="zh-CN" altLang="en-US" sz="1800" dirty="0">
                <a:solidFill>
                  <a:srgbClr val="000000"/>
                </a:solidFill>
                <a:ea typeface="黑体" panose="02010609060101010101" pitchFamily="49" charset="-122"/>
              </a:rPr>
              <a:t>平面应力分析应变片（应变花）</a:t>
            </a:r>
            <a:endParaRPr lang="zh-CN" altLang="en-US" sz="1800" dirty="0">
              <a:solidFill>
                <a:srgbClr val="000000"/>
              </a:solidFill>
              <a:ea typeface="黑体" panose="02010609060101010101" pitchFamily="49" charset="-122"/>
            </a:endParaRPr>
          </a:p>
          <a:p>
            <a:pPr algn="l"/>
            <a:r>
              <a:rPr lang="zh-CN" altLang="en-US" sz="1800" dirty="0">
                <a:solidFill>
                  <a:srgbClr val="000000"/>
                </a:solidFill>
                <a:ea typeface="黑体" panose="02010609060101010101" pitchFamily="49" charset="-122"/>
              </a:rPr>
              <a:t>特殊用途应变片等</a:t>
            </a:r>
            <a:endParaRPr lang="zh-CN" altLang="en-US" sz="1800" dirty="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578575" name="左大括号 578574"/>
          <p:cNvSpPr/>
          <p:nvPr/>
        </p:nvSpPr>
        <p:spPr>
          <a:xfrm>
            <a:off x="3491970" y="4563904"/>
            <a:ext cx="86678" cy="809625"/>
          </a:xfrm>
          <a:prstGeom prst="leftBrace">
            <a:avLst>
              <a:gd name="adj1" fmla="val 62271"/>
              <a:gd name="adj2" fmla="val 50000"/>
            </a:avLst>
          </a:prstGeom>
          <a:solidFill>
            <a:srgbClr val="0000CC"/>
          </a:solidFill>
          <a:ln w="9525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  <a:effectLst>
            <a:outerShdw dist="35921" dir="2699999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endParaRPr lang="zh-CN" altLang="en-US" sz="100"/>
          </a:p>
        </p:txBody>
      </p:sp>
      <p:sp>
        <p:nvSpPr>
          <p:cNvPr id="578576" name="矩形 578575"/>
          <p:cNvSpPr/>
          <p:nvPr/>
        </p:nvSpPr>
        <p:spPr>
          <a:xfrm>
            <a:off x="4120564" y="3107294"/>
            <a:ext cx="3421856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1800" dirty="0">
                <a:solidFill>
                  <a:srgbClr val="000000"/>
                </a:solidFill>
                <a:ea typeface="黑体" panose="02010609060101010101" pitchFamily="49" charset="-122"/>
              </a:rPr>
              <a:t>低温</a:t>
            </a:r>
            <a:endParaRPr lang="zh-CN" altLang="en-US" sz="1800" dirty="0">
              <a:solidFill>
                <a:srgbClr val="000000"/>
              </a:solidFill>
              <a:ea typeface="黑体" panose="02010609060101010101" pitchFamily="49" charset="-122"/>
            </a:endParaRPr>
          </a:p>
          <a:p>
            <a:pPr algn="l"/>
            <a:r>
              <a:rPr lang="zh-CN" altLang="en-US" sz="1800" dirty="0">
                <a:solidFill>
                  <a:srgbClr val="000000"/>
                </a:solidFill>
                <a:ea typeface="黑体" panose="02010609060101010101" pitchFamily="49" charset="-122"/>
              </a:rPr>
              <a:t>常温</a:t>
            </a:r>
            <a:endParaRPr lang="zh-CN" altLang="en-US" sz="1800" dirty="0">
              <a:solidFill>
                <a:srgbClr val="000000"/>
              </a:solidFill>
              <a:ea typeface="黑体" panose="02010609060101010101" pitchFamily="49" charset="-122"/>
            </a:endParaRPr>
          </a:p>
          <a:p>
            <a:pPr algn="l"/>
            <a:r>
              <a:rPr lang="zh-CN" altLang="en-US" sz="1800" dirty="0">
                <a:solidFill>
                  <a:srgbClr val="000000"/>
                </a:solidFill>
                <a:ea typeface="黑体" panose="02010609060101010101" pitchFamily="49" charset="-122"/>
              </a:rPr>
              <a:t>中温</a:t>
            </a:r>
            <a:endParaRPr lang="zh-CN" altLang="en-US" sz="1800" dirty="0">
              <a:solidFill>
                <a:srgbClr val="000000"/>
              </a:solidFill>
              <a:ea typeface="黑体" panose="02010609060101010101" pitchFamily="49" charset="-122"/>
            </a:endParaRPr>
          </a:p>
          <a:p>
            <a:pPr algn="l"/>
            <a:r>
              <a:rPr lang="zh-CN" altLang="en-US" sz="1800" dirty="0">
                <a:solidFill>
                  <a:srgbClr val="000000"/>
                </a:solidFill>
                <a:ea typeface="黑体" panose="02010609060101010101" pitchFamily="49" charset="-122"/>
              </a:rPr>
              <a:t>高温应变片</a:t>
            </a:r>
            <a:endParaRPr lang="zh-CN" altLang="en-US" sz="1800" dirty="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578577" name="左大括号 578576"/>
          <p:cNvSpPr/>
          <p:nvPr/>
        </p:nvSpPr>
        <p:spPr>
          <a:xfrm>
            <a:off x="3905209" y="3212883"/>
            <a:ext cx="86678" cy="971550"/>
          </a:xfrm>
          <a:prstGeom prst="leftBrace">
            <a:avLst>
              <a:gd name="adj1" fmla="val 74725"/>
              <a:gd name="adj2" fmla="val 50000"/>
            </a:avLst>
          </a:prstGeom>
          <a:solidFill>
            <a:srgbClr val="0000CC"/>
          </a:solidFill>
          <a:ln w="9525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  <a:effectLst>
            <a:outerShdw dist="35921" dir="2699999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endParaRPr lang="zh-CN" altLang="en-US" sz="10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sz="1050" smtClean="0">
                <a:ea typeface="宋体" panose="02010600030101010101" pitchFamily="2" charset="-122"/>
              </a:rPr>
            </a:fld>
            <a:endParaRPr lang="zh-CN" altLang="en-US" sz="105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8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8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785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785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78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78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78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78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785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78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578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578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578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78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78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85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85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78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78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78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78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78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785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785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78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78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78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8566" grpId="0"/>
      <p:bldP spid="578567" grpId="0"/>
      <p:bldP spid="578568" grpId="0"/>
      <p:bldP spid="578569" grpId="0"/>
      <p:bldP spid="578571" grpId="0"/>
      <p:bldP spid="578572" grpId="0"/>
      <p:bldP spid="578573" grpId="0"/>
      <p:bldP spid="578574" grpId="0"/>
      <p:bldP spid="57857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9586" name="图片 57958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4625" y="1868657"/>
            <a:ext cx="5657850" cy="170735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9587" name="图片 57958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4520" y="3689599"/>
            <a:ext cx="2546033" cy="20126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9588" name="矩形 579587"/>
          <p:cNvSpPr/>
          <p:nvPr/>
        </p:nvSpPr>
        <p:spPr>
          <a:xfrm>
            <a:off x="4842108" y="4995174"/>
            <a:ext cx="2005362" cy="55308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2-9 </a:t>
            </a:r>
            <a:endParaRPr lang="en-US" altLang="zh-CN" sz="15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15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应变片的结构及形状</a:t>
            </a:r>
            <a:endParaRPr lang="zh-CN" altLang="en-US" sz="15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79589" name="矩形 579588"/>
          <p:cNvSpPr/>
          <p:nvPr/>
        </p:nvSpPr>
        <p:spPr>
          <a:xfrm>
            <a:off x="6643778" y="3028087"/>
            <a:ext cx="1783080" cy="55308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15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sz="15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2-8 </a:t>
            </a:r>
            <a:endParaRPr lang="en-US" altLang="zh-CN" sz="15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15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电阻应变片类型</a:t>
            </a:r>
            <a:endParaRPr lang="zh-CN" altLang="en-US" sz="15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79590" name="标题 579589"/>
          <p:cNvSpPr>
            <a:spLocks noGrp="1" noRot="1"/>
          </p:cNvSpPr>
          <p:nvPr>
            <p:ph type="title"/>
          </p:nvPr>
        </p:nvSpPr>
        <p:spPr>
          <a:xfrm>
            <a:off x="2736056" y="1234054"/>
            <a:ext cx="3618548" cy="634841"/>
          </a:xfrm>
          <a:noFill/>
          <a:ln w="9525">
            <a:noFill/>
          </a:ln>
        </p:spPr>
        <p:txBody>
          <a:bodyPr vert="horz" wrap="square" lIns="68580" tIns="34290" rIns="68580" bIns="34290" anchor="ctr"/>
          <a:lstStyle/>
          <a:p>
            <a:pPr marL="838200" indent="-838200"/>
            <a:r>
              <a:rPr lang="en-US" altLang="zh-CN" sz="2400" kern="0" dirty="0">
                <a:solidFill>
                  <a:srgbClr val="1E4649"/>
                </a:solidFill>
                <a:latin typeface="+mj-ea"/>
              </a:rPr>
              <a:t>应片形状</a:t>
            </a:r>
            <a:endParaRPr lang="zh-CN" altLang="en-US" sz="2400" kern="0">
              <a:solidFill>
                <a:srgbClr val="1E4649"/>
              </a:solidFill>
              <a:latin typeface="+mj-ea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sz="1050" smtClean="0">
                <a:ea typeface="宋体" panose="02010600030101010101" pitchFamily="2" charset="-122"/>
              </a:rPr>
            </a:fld>
            <a:endParaRPr lang="zh-CN" altLang="en-US" sz="105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79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79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79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79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958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634" name="标题 581633"/>
          <p:cNvSpPr>
            <a:spLocks noGrp="1" noRot="1"/>
          </p:cNvSpPr>
          <p:nvPr>
            <p:ph type="title"/>
          </p:nvPr>
        </p:nvSpPr>
        <p:spPr>
          <a:xfrm>
            <a:off x="60960" y="1364070"/>
            <a:ext cx="5668566" cy="540544"/>
          </a:xfrm>
          <a:noFill/>
          <a:ln w="9525">
            <a:noFill/>
          </a:ln>
        </p:spPr>
        <p:txBody>
          <a:bodyPr vert="horz" wrap="square" lIns="68580" tIns="34290" rIns="68580" bIns="34290" anchor="ctr"/>
          <a:lstStyle/>
          <a:p>
            <a:pPr marL="838200" indent="-838200"/>
            <a:r>
              <a:rPr lang="en-US" altLang="zh-CN" sz="2400" kern="0" dirty="0">
                <a:solidFill>
                  <a:srgbClr val="1E4649"/>
                </a:solidFill>
                <a:latin typeface="+mj-ea"/>
              </a:rPr>
              <a:t>  </a:t>
            </a:r>
            <a:r>
              <a:rPr lang="en-US" altLang="zh-CN" sz="2400" kern="0" dirty="0" err="1" smtClean="0">
                <a:solidFill>
                  <a:srgbClr val="1E4649"/>
                </a:solidFill>
                <a:latin typeface="+mj-ea"/>
              </a:rPr>
              <a:t>电阻应变片</a:t>
            </a:r>
            <a:r>
              <a:rPr lang="zh-CN" altLang="en-US" sz="2400" kern="0" dirty="0" smtClean="0">
                <a:solidFill>
                  <a:srgbClr val="1E4649"/>
                </a:solidFill>
                <a:latin typeface="+mj-ea"/>
              </a:rPr>
              <a:t>的</a:t>
            </a:r>
            <a:r>
              <a:rPr lang="en-US" altLang="zh-CN" sz="2400" kern="0" dirty="0" err="1" smtClean="0">
                <a:solidFill>
                  <a:srgbClr val="1E4649"/>
                </a:solidFill>
                <a:latin typeface="+mj-ea"/>
              </a:rPr>
              <a:t>工作原理</a:t>
            </a:r>
            <a:endParaRPr lang="en-US" altLang="zh-CN" sz="2400" kern="0" dirty="0">
              <a:solidFill>
                <a:srgbClr val="1E4649"/>
              </a:solidFill>
              <a:latin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99168" y="2294964"/>
            <a:ext cx="5778642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>
              <a:lnSpc>
                <a:spcPct val="150000"/>
              </a:lnSpc>
              <a:buClr>
                <a:srgbClr val="CC0066"/>
              </a:buClr>
              <a:buFont typeface="Wingdings" panose="05000000000000000000" charset="0"/>
              <a:buChar char=""/>
            </a:pP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电阻应变片式传感器是利用了金属和半导体材料的“</a:t>
            </a:r>
            <a:r>
              <a:rPr lang="zh-CN" altLang="en-US" sz="1800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应变效应”的</a:t>
            </a:r>
            <a:r>
              <a:rPr lang="zh-CN" altLang="en-US" sz="1800" dirty="0" smtClean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原理。</a:t>
            </a:r>
            <a:endParaRPr lang="zh-CN" altLang="en-US" sz="1800" dirty="0">
              <a:solidFill>
                <a:srgbClr val="CC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 algn="l">
              <a:lnSpc>
                <a:spcPct val="150000"/>
              </a:lnSpc>
              <a:buClr>
                <a:srgbClr val="CC0066"/>
              </a:buClr>
              <a:buFont typeface="Wingdings" panose="05000000000000000000" charset="0"/>
              <a:buChar char=""/>
            </a:pPr>
            <a:r>
              <a:rPr lang="en-US" altLang="zh-CN" sz="1800" dirty="0" smtClean="0">
                <a:solidFill>
                  <a:srgbClr val="000000"/>
                </a:solidFill>
                <a:ea typeface="黑体" panose="02010609060101010101" pitchFamily="49" charset="-122"/>
              </a:rPr>
              <a:t>——</a:t>
            </a:r>
            <a:r>
              <a:rPr lang="zh-CN" altLang="en-US" sz="1800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金属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zh-CN" altLang="en-US" sz="1800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半导体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材料的</a:t>
            </a:r>
            <a:r>
              <a:rPr lang="zh-CN" altLang="en-US" sz="1800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电阻值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随它承受的</a:t>
            </a:r>
            <a:r>
              <a:rPr lang="zh-CN" altLang="en-US" sz="1800" dirty="0" smtClean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机械变形的大小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而发生变化的现象就称为“应变效应”。</a:t>
            </a:r>
            <a:endParaRPr lang="zh-CN" altLang="en-US" sz="1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sz="1050" smtClean="0">
                <a:ea typeface="宋体" panose="02010600030101010101" pitchFamily="2" charset="-122"/>
              </a:rPr>
            </a:fld>
            <a:endParaRPr lang="zh-CN" altLang="en-US" sz="105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323850" y="1838960"/>
            <a:ext cx="8569325" cy="36070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49580">
              <a:lnSpc>
                <a:spcPct val="14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导体或半导体材料在</a:t>
            </a:r>
            <a:r>
              <a:rPr lang="zh-CN" altLang="en-US" sz="2800" b="1" dirty="0">
                <a:solidFill>
                  <a:srgbClr val="00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外界力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的作用下，会</a:t>
            </a:r>
            <a:r>
              <a:rPr lang="zh-CN" altLang="en-US" sz="2800" b="1" dirty="0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产生机械变形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，其电阻值也将随着发生变化，这种现象称为</a:t>
            </a:r>
            <a:r>
              <a:rPr lang="zh-CN" altLang="en-US" sz="2800" b="1" dirty="0">
                <a:solidFill>
                  <a:srgbClr val="00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应变效应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449580">
              <a:lnSpc>
                <a:spcPct val="14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电阻应变传感器主要由</a:t>
            </a:r>
            <a:r>
              <a:rPr lang="zh-CN" altLang="en-US" sz="2800" b="1" dirty="0">
                <a:solidFill>
                  <a:srgbClr val="FF99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电阻应变片</a:t>
            </a:r>
            <a:r>
              <a:rPr lang="zh-CN" altLang="en-US" sz="2800" b="1" dirty="0">
                <a:solidFill>
                  <a:srgbClr val="00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、弹性元件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及</a:t>
            </a:r>
            <a:r>
              <a:rPr lang="zh-CN" altLang="en-US" sz="2800" b="1" dirty="0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测量转换电桥电路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等组成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dvAuto="1000" autoUpdateAnimBg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1700808"/>
            <a:ext cx="8568952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dirty="0">
                <a:latin typeface="+mn-ea"/>
              </a:rPr>
              <a:t>    我们先来做一个实验。当我们用力拉电阻丝时，电阻丝的长度略有增加，直径略有减小，从而导致电阻值</a:t>
            </a:r>
            <a:r>
              <a:rPr lang="en-US" altLang="zh-CN" sz="2800" b="1" i="1" dirty="0">
                <a:latin typeface="+mn-ea"/>
              </a:rPr>
              <a:t>R</a:t>
            </a:r>
            <a:r>
              <a:rPr lang="zh-CN" altLang="en-US" sz="2800" b="1" dirty="0">
                <a:latin typeface="+mn-ea"/>
              </a:rPr>
              <a:t>变大。在我们这个实验中，电阻丝的阻值从初始状态的</a:t>
            </a:r>
            <a:r>
              <a:rPr lang="en-US" altLang="zh-CN" sz="2800" b="1" dirty="0">
                <a:latin typeface="+mn-ea"/>
              </a:rPr>
              <a:t>10.00Ω</a:t>
            </a:r>
            <a:r>
              <a:rPr lang="zh-CN" altLang="en-US" sz="2800" b="1" dirty="0">
                <a:latin typeface="+mn-ea"/>
              </a:rPr>
              <a:t>增大到</a:t>
            </a:r>
            <a:r>
              <a:rPr lang="en-US" altLang="zh-CN" sz="2800" b="1" dirty="0">
                <a:latin typeface="+mn-ea"/>
              </a:rPr>
              <a:t>10.05Ω</a:t>
            </a:r>
            <a:r>
              <a:rPr lang="zh-CN" altLang="en-US" sz="2800" b="1" dirty="0">
                <a:latin typeface="+mn-ea"/>
              </a:rPr>
              <a:t>，如下动画所示。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660" name="文本框 582659"/>
          <p:cNvSpPr txBox="1"/>
          <p:nvPr/>
        </p:nvSpPr>
        <p:spPr>
          <a:xfrm>
            <a:off x="2739480" y="5221605"/>
            <a:ext cx="3133249" cy="321945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</a:ln>
          <a:effectLst/>
        </p:spPr>
        <p:txBody>
          <a:bodyPr wrap="square">
            <a:spAutoFit/>
          </a:bodyPr>
          <a:lstStyle/>
          <a:p>
            <a:r>
              <a:rPr lang="zh-CN" altLang="en-US" sz="15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sz="15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2-10  </a:t>
            </a:r>
            <a:r>
              <a:rPr lang="zh-CN" altLang="en-US" sz="15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金属电阻丝应变效应</a:t>
            </a:r>
            <a:endParaRPr lang="zh-CN" altLang="en-US" sz="15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82661" name="图片 58266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3148" y="3375084"/>
            <a:ext cx="5254943" cy="17535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1634" name="标题 581633"/>
          <p:cNvSpPr>
            <a:spLocks noGrp="1" noRot="1"/>
          </p:cNvSpPr>
          <p:nvPr/>
        </p:nvSpPr>
        <p:spPr>
          <a:xfrm>
            <a:off x="60960" y="1364070"/>
            <a:ext cx="5668566" cy="540544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ctr"/>
          <a:lstStyle/>
          <a:p>
            <a:pPr marL="838200" indent="-838200"/>
            <a:r>
              <a:rPr lang="en-US" altLang="zh-CN" sz="2400" kern="0" dirty="0">
                <a:solidFill>
                  <a:srgbClr val="1E464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 电阻应变片工作原理</a:t>
            </a:r>
            <a:endParaRPr lang="en-US" altLang="zh-CN" sz="2400" kern="0" dirty="0">
              <a:solidFill>
                <a:srgbClr val="1E464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97218" y="1979172"/>
            <a:ext cx="6299208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Clr>
                <a:srgbClr val="CC0066"/>
              </a:buClr>
              <a:buFont typeface="Wingdings" panose="05000000000000000000" charset="0"/>
              <a:buChar char=""/>
            </a:pP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如图</a:t>
            </a:r>
            <a:r>
              <a:rPr lang="en-US" altLang="zh-CN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2-10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所示，当电阻丝受到拉力</a:t>
            </a:r>
            <a:r>
              <a:rPr lang="en-US" altLang="zh-CN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时，其阻值发生变化</a:t>
            </a:r>
            <a:r>
              <a:rPr lang="zh-CN" altLang="en-US" sz="1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1800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 algn="just">
              <a:lnSpc>
                <a:spcPct val="150000"/>
              </a:lnSpc>
              <a:buClr>
                <a:srgbClr val="CC0066"/>
              </a:buClr>
              <a:buFont typeface="Wingdings" panose="05000000000000000000" charset="0"/>
              <a:buChar char=""/>
            </a:pPr>
            <a:r>
              <a:rPr lang="zh-CN" altLang="en-US" sz="1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材料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电阻值的变化，一是受力后</a:t>
            </a:r>
            <a:r>
              <a:rPr lang="zh-CN" altLang="en-US" sz="1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材料的</a:t>
            </a:r>
            <a:r>
              <a:rPr lang="zh-CN" altLang="en-US" sz="1800" dirty="0" smtClean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几何</a:t>
            </a:r>
            <a:r>
              <a:rPr lang="zh-CN" altLang="en-US" sz="1800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尺寸变化</a:t>
            </a:r>
            <a:r>
              <a:rPr lang="zh-CN" altLang="en-US" sz="1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endParaRPr lang="en-US" altLang="zh-CN" sz="1800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buClr>
                <a:srgbClr val="CC0066"/>
              </a:buClr>
            </a:pPr>
            <a:r>
              <a:rPr lang="en-US" altLang="zh-CN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1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1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是受力后材料的</a:t>
            </a:r>
            <a:r>
              <a:rPr lang="zh-CN" altLang="en-US" sz="1800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电阻率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也发生了变化。</a:t>
            </a:r>
            <a:endParaRPr lang="zh-CN" altLang="en-US" sz="1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Picture 14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894" y="3638383"/>
            <a:ext cx="19431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sz="1050" smtClean="0">
                <a:ea typeface="宋体" panose="02010600030101010101" pitchFamily="2" charset="-122"/>
              </a:rPr>
            </a:fld>
            <a:endParaRPr lang="zh-CN" altLang="en-US" sz="105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82" name="文本占位符 583681"/>
          <p:cNvSpPr>
            <a:spLocks noGrp="1" noRot="1"/>
          </p:cNvSpPr>
          <p:nvPr>
            <p:ph type="body" idx="1"/>
          </p:nvPr>
        </p:nvSpPr>
        <p:spPr>
          <a:xfrm>
            <a:off x="1007604" y="1592796"/>
            <a:ext cx="4860540" cy="432048"/>
          </a:xfrm>
          <a:solidFill>
            <a:schemeClr val="accent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0" indent="0" algn="ctr">
              <a:buClr>
                <a:srgbClr val="CC0066"/>
              </a:buClr>
              <a:buFont typeface="Wingdings" panose="05000000000000000000" charset="0"/>
              <a:buNone/>
            </a:pPr>
            <a:r>
              <a:rPr lang="zh-CN" altLang="en-US" sz="2100" dirty="0">
                <a:latin typeface="黑体" panose="02010609060101010101" pitchFamily="49" charset="-122"/>
              </a:rPr>
              <a:t>以圆柱形导体为例，根据电阻的定义</a:t>
            </a:r>
            <a:endParaRPr lang="zh-CN" altLang="en-US" sz="2100" dirty="0">
              <a:latin typeface="黑体" panose="02010609060101010101" pitchFamily="49" charset="-122"/>
            </a:endParaRPr>
          </a:p>
        </p:txBody>
      </p:sp>
      <p:graphicFrame>
        <p:nvGraphicFramePr>
          <p:cNvPr id="583685" name="对象 583684"/>
          <p:cNvGraphicFramePr>
            <a:graphicFrameLocks noChangeAspect="1"/>
          </p:cNvGraphicFramePr>
          <p:nvPr/>
        </p:nvGraphicFramePr>
        <p:xfrm>
          <a:off x="3466793" y="3677090"/>
          <a:ext cx="2538413" cy="9215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88" name="" r:id="rId1" imgW="1078865" imgH="393700" progId="Equation.DSMT4">
                  <p:embed/>
                </p:oleObj>
              </mc:Choice>
              <mc:Fallback>
                <p:oleObj name="" r:id="rId1" imgW="1078865" imgH="393700" progId="Equation.DSMT4">
                  <p:embed/>
                  <p:pic>
                    <p:nvPicPr>
                      <p:cNvPr id="0" name="图片 3688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466793" y="3677090"/>
                        <a:ext cx="2538413" cy="921544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3686" name="线形标注 2 583685"/>
          <p:cNvSpPr/>
          <p:nvPr/>
        </p:nvSpPr>
        <p:spPr>
          <a:xfrm>
            <a:off x="6382634" y="4109197"/>
            <a:ext cx="1121569" cy="323850"/>
          </a:xfrm>
          <a:prstGeom prst="borderCallout2">
            <a:avLst>
              <a:gd name="adj1" fmla="val 26472"/>
              <a:gd name="adj2" fmla="val -5097"/>
              <a:gd name="adj3" fmla="val 26472"/>
              <a:gd name="adj4" fmla="val -30681"/>
              <a:gd name="adj5" fmla="val 103676"/>
              <a:gd name="adj6" fmla="val -57750"/>
            </a:avLst>
          </a:prstGeom>
          <a:solidFill>
            <a:srgbClr val="FECF40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15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电阻丝半径 </a:t>
            </a:r>
            <a:endParaRPr lang="zh-CN" altLang="en-US" sz="15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83687" name="线形标注 2 583686"/>
          <p:cNvSpPr/>
          <p:nvPr/>
        </p:nvSpPr>
        <p:spPr>
          <a:xfrm>
            <a:off x="6437312" y="3082968"/>
            <a:ext cx="863204" cy="540544"/>
          </a:xfrm>
          <a:prstGeom prst="borderCallout2">
            <a:avLst>
              <a:gd name="adj1" fmla="val 15861"/>
              <a:gd name="adj2" fmla="val -6620"/>
              <a:gd name="adj3" fmla="val 15861"/>
              <a:gd name="adj4" fmla="val -45102"/>
              <a:gd name="adj5" fmla="val 132597"/>
              <a:gd name="adj6" fmla="val -83722"/>
            </a:avLst>
          </a:prstGeom>
          <a:solidFill>
            <a:srgbClr val="FECF40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15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电阻丝长度</a:t>
            </a:r>
            <a:endParaRPr lang="zh-CN" altLang="en-US" sz="15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83688" name="线形标注 2 583687"/>
          <p:cNvSpPr/>
          <p:nvPr/>
        </p:nvSpPr>
        <p:spPr>
          <a:xfrm>
            <a:off x="2278787" y="4164002"/>
            <a:ext cx="809625" cy="521970"/>
          </a:xfrm>
          <a:prstGeom prst="borderCallout2">
            <a:avLst>
              <a:gd name="adj1" fmla="val 18750"/>
              <a:gd name="adj2" fmla="val 107060"/>
              <a:gd name="adj3" fmla="val 18750"/>
              <a:gd name="adj4" fmla="val 179704"/>
              <a:gd name="adj5" fmla="val 57815"/>
              <a:gd name="adj6" fmla="val 254852"/>
            </a:avLst>
          </a:prstGeom>
          <a:solidFill>
            <a:srgbClr val="FECF40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电阻丝截面积</a:t>
            </a:r>
            <a:endParaRPr lang="zh-CN" altLang="en-US" sz="15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83689" name="线形标注 2 583688"/>
          <p:cNvSpPr/>
          <p:nvPr/>
        </p:nvSpPr>
        <p:spPr>
          <a:xfrm>
            <a:off x="4168071" y="3082968"/>
            <a:ext cx="904875" cy="539354"/>
          </a:xfrm>
          <a:prstGeom prst="borderCallout2">
            <a:avLst>
              <a:gd name="adj1" fmla="val 15894"/>
              <a:gd name="adj2" fmla="val 106315"/>
              <a:gd name="adj3" fmla="val 15894"/>
              <a:gd name="adj4" fmla="val 110000"/>
              <a:gd name="adj5" fmla="val 177481"/>
              <a:gd name="adj6" fmla="val 113815"/>
            </a:avLst>
          </a:prstGeom>
          <a:solidFill>
            <a:srgbClr val="FECF40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15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电阻丝</a:t>
            </a:r>
            <a:endParaRPr lang="zh-CN" altLang="en-US" sz="15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15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电阻率 </a:t>
            </a:r>
            <a:endParaRPr lang="zh-CN" altLang="en-US" sz="15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Picture 14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586" y="2472914"/>
            <a:ext cx="19431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sz="1050" smtClean="0">
                <a:ea typeface="宋体" panose="02010600030101010101" pitchFamily="2" charset="-122"/>
              </a:rPr>
            </a:fld>
            <a:endParaRPr lang="zh-CN" altLang="en-US" sz="105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83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83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83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83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686" grpId="0" bldLvl="0" animBg="1"/>
      <p:bldP spid="583687" grpId="0" bldLvl="0" animBg="1"/>
      <p:bldP spid="583688" grpId="0" bldLvl="0" animBg="1"/>
      <p:bldP spid="58368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706" name="矩形 584705"/>
          <p:cNvSpPr/>
          <p:nvPr/>
        </p:nvSpPr>
        <p:spPr>
          <a:xfrm>
            <a:off x="1007604" y="1484874"/>
            <a:ext cx="6327651" cy="85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algn="l">
              <a:lnSpc>
                <a:spcPct val="150000"/>
              </a:lnSpc>
              <a:buClr>
                <a:srgbClr val="CC0066"/>
              </a:buClr>
              <a:buFont typeface="Wingdings" panose="05000000000000000000" pitchFamily="2" charset="2"/>
              <a:buChar char="l"/>
            </a:pPr>
            <a:r>
              <a:rPr lang="zh-CN" altLang="en-US" sz="165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当导体因某种原因产生应变时，其</a:t>
            </a:r>
            <a:r>
              <a:rPr lang="zh-CN" altLang="en-US" sz="165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长度  、</a:t>
            </a:r>
            <a:r>
              <a:rPr lang="zh-CN" altLang="en-US" sz="165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截面积</a:t>
            </a:r>
            <a:r>
              <a:rPr lang="en-US" altLang="zh-CN" sz="165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165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zh-CN" altLang="en-US" sz="165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电阻率   </a:t>
            </a:r>
            <a:r>
              <a:rPr lang="zh-CN" altLang="en-US" sz="165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的变化</a:t>
            </a:r>
            <a:r>
              <a:rPr lang="zh-CN" altLang="en-US" sz="165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           ， </a:t>
            </a:r>
            <a:r>
              <a:rPr lang="en-US" altLang="zh-CN" sz="165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165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相应</a:t>
            </a:r>
            <a:r>
              <a:rPr lang="zh-CN" altLang="en-US" sz="165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的电阻变化</a:t>
            </a:r>
            <a:r>
              <a:rPr lang="zh-CN" altLang="en-US" sz="165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    。</a:t>
            </a:r>
            <a:endParaRPr lang="zh-CN" altLang="en-US" sz="1650" dirty="0">
              <a:solidFill>
                <a:srgbClr val="CC0066"/>
              </a:solidFill>
              <a:latin typeface="黑体" panose="02010609060101010101" pitchFamily="49" charset="-122"/>
              <a:ea typeface="黑体" panose="02010609060101010101" pitchFamily="49" charset="-122"/>
              <a:sym typeface="Symbol" panose="05050102010706020507" pitchFamily="18" charset="2"/>
            </a:endParaRPr>
          </a:p>
        </p:txBody>
      </p:sp>
      <p:graphicFrame>
        <p:nvGraphicFramePr>
          <p:cNvPr id="584713" name="对象 584712"/>
          <p:cNvGraphicFramePr>
            <a:graphicFrameLocks noChangeAspect="1"/>
          </p:cNvGraphicFramePr>
          <p:nvPr/>
        </p:nvGraphicFramePr>
        <p:xfrm>
          <a:off x="2950332" y="2349379"/>
          <a:ext cx="1896238" cy="6884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44" name="Equation" r:id="rId1" imgW="1078865" imgH="393700" progId="Equation.DSMT4">
                  <p:embed/>
                </p:oleObj>
              </mc:Choice>
              <mc:Fallback>
                <p:oleObj name="Equation" r:id="rId1" imgW="1078865" imgH="393700" progId="Equation.DSMT4">
                  <p:embed/>
                  <p:pic>
                    <p:nvPicPr>
                      <p:cNvPr id="0" name="图片 3804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950332" y="2349379"/>
                        <a:ext cx="1896238" cy="688409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3059832" y="3321078"/>
          <a:ext cx="2808604" cy="856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45" name="" r:id="rId3" imgW="1296670" imgH="419735" progId="Equation.3">
                  <p:embed/>
                </p:oleObj>
              </mc:Choice>
              <mc:Fallback>
                <p:oleObj name="" r:id="rId3" imgW="1296670" imgH="419735" progId="Equation.3">
                  <p:embed/>
                  <p:pic>
                    <p:nvPicPr>
                      <p:cNvPr id="0" name="图片 380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832" y="3321078"/>
                        <a:ext cx="2808604" cy="856862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898104" y="3206171"/>
            <a:ext cx="2052228" cy="2376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algn="l">
              <a:lnSpc>
                <a:spcPct val="150000"/>
              </a:lnSpc>
              <a:buClr>
                <a:srgbClr val="CC0066"/>
              </a:buClr>
              <a:buFont typeface="Wingdings" panose="05000000000000000000" pitchFamily="2" charset="2"/>
              <a:buChar char="l"/>
            </a:pPr>
            <a:r>
              <a:rPr lang="zh-CN" altLang="en-US" sz="165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对于金属丝而言，变形前后的</a:t>
            </a:r>
            <a:r>
              <a:rPr lang="zh-CN" altLang="en-US" sz="1650" dirty="0" smtClean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体积</a:t>
            </a:r>
            <a:r>
              <a:rPr lang="zh-CN" altLang="en-US" sz="165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</a:t>
            </a:r>
            <a:r>
              <a:rPr lang="zh-CN" altLang="en-US" sz="1650" dirty="0" smtClean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不变的</a:t>
            </a:r>
            <a:r>
              <a:rPr lang="zh-CN" altLang="en-US" sz="165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，即径向收缩与轴向伸长成一定的比例关系：</a:t>
            </a:r>
            <a:endParaRPr lang="zh-CN" altLang="en-US" sz="165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3113838" y="4358732"/>
          <a:ext cx="2800350" cy="9417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46" name="" r:id="rId5" imgW="1169035" imgH="393700" progId="Equation.3">
                  <p:embed/>
                </p:oleObj>
              </mc:Choice>
              <mc:Fallback>
                <p:oleObj name="" r:id="rId5" imgW="1169035" imgH="393700" progId="Equation.3">
                  <p:embed/>
                  <p:pic>
                    <p:nvPicPr>
                      <p:cNvPr id="0" name="图片 3804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113838" y="4358732"/>
                        <a:ext cx="2800350" cy="941785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圆角矩形标注 13"/>
          <p:cNvSpPr/>
          <p:nvPr/>
        </p:nvSpPr>
        <p:spPr>
          <a:xfrm>
            <a:off x="6354366" y="3591015"/>
            <a:ext cx="1512000" cy="1026207"/>
          </a:xfrm>
          <a:prstGeom prst="wedgeRoundRectCallout">
            <a:avLst>
              <a:gd name="adj1" fmla="val -88215"/>
              <a:gd name="adj2" fmla="val 53649"/>
              <a:gd name="adj3" fmla="val 16667"/>
            </a:avLst>
          </a:prstGeom>
          <a:solidFill>
            <a:srgbClr val="FECF40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>
              <a:lnSpc>
                <a:spcPts val="3000"/>
              </a:lnSpc>
            </a:pPr>
            <a:r>
              <a:rPr lang="zh-CN" altLang="en-US" sz="15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泊松比</a:t>
            </a:r>
            <a:r>
              <a:rPr lang="en-US" altLang="zh-CN" sz="15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--</a:t>
            </a:r>
            <a:endParaRPr lang="en-US" altLang="zh-CN" sz="1500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15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即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横向收缩与纵向伸长之比</a:t>
            </a:r>
            <a:endParaRPr lang="zh-CN" altLang="en-US" sz="15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圆角矩形标注 14"/>
          <p:cNvSpPr/>
          <p:nvPr/>
        </p:nvSpPr>
        <p:spPr>
          <a:xfrm>
            <a:off x="6423338" y="4941258"/>
            <a:ext cx="701279" cy="594065"/>
          </a:xfrm>
          <a:prstGeom prst="wedgeRoundRectCallout">
            <a:avLst>
              <a:gd name="adj1" fmla="val -116891"/>
              <a:gd name="adj2" fmla="val -59226"/>
              <a:gd name="adj3" fmla="val 16667"/>
            </a:avLst>
          </a:prstGeom>
          <a:solidFill>
            <a:srgbClr val="FECF40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15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轴向应变</a:t>
            </a:r>
            <a:endParaRPr lang="zh-CN" altLang="en-US" sz="15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490102" y="1992269"/>
          <a:ext cx="334566" cy="2750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47" name="Equation" r:id="rId7" imgW="5181600" imgH="4267200" progId="Equation.DSMT4">
                  <p:embed/>
                </p:oleObj>
              </mc:Choice>
              <mc:Fallback>
                <p:oleObj name="Equation" r:id="rId7" imgW="5181600" imgH="4267200" progId="Equation.DSMT4">
                  <p:embed/>
                  <p:pic>
                    <p:nvPicPr>
                      <p:cNvPr id="0" name="图片 3804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490102" y="1992269"/>
                        <a:ext cx="334566" cy="275034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4950042" y="1621461"/>
          <a:ext cx="138113" cy="2750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48" name="Equation" r:id="rId9" imgW="2133600" imgH="4267200" progId="Equation.DSMT4">
                  <p:embed/>
                </p:oleObj>
              </mc:Choice>
              <mc:Fallback>
                <p:oleObj name="Equation" r:id="rId9" imgW="2133600" imgH="4267200" progId="Equation.DSMT4">
                  <p:embed/>
                  <p:pic>
                    <p:nvPicPr>
                      <p:cNvPr id="0" name="图片 3804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950042" y="1621461"/>
                        <a:ext cx="138113" cy="275034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6888962" y="1621371"/>
          <a:ext cx="235744" cy="2547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49" name="Equation" r:id="rId11" imgW="3657600" imgH="3962400" progId="Equation.DSMT4">
                  <p:embed/>
                </p:oleObj>
              </mc:Choice>
              <mc:Fallback>
                <p:oleObj name="Equation" r:id="rId11" imgW="3657600" imgH="3962400" progId="Equation.DSMT4">
                  <p:embed/>
                  <p:pic>
                    <p:nvPicPr>
                      <p:cNvPr id="0" name="图片 3804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888962" y="1621371"/>
                        <a:ext cx="235744" cy="254794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2249832" y="1990003"/>
          <a:ext cx="1256110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50" name="Equation" r:id="rId13" imgW="19507200" imgH="4876800" progId="Equation.DSMT4">
                  <p:embed/>
                </p:oleObj>
              </mc:Choice>
              <mc:Fallback>
                <p:oleObj name="Equation" r:id="rId13" imgW="19507200" imgH="4876800" progId="Equation.DSMT4">
                  <p:embed/>
                  <p:pic>
                    <p:nvPicPr>
                      <p:cNvPr id="0" name="图片 3804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249832" y="1990003"/>
                        <a:ext cx="1256110" cy="314325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033718" y="2532001"/>
            <a:ext cx="864096" cy="344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5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对式</a:t>
            </a:r>
            <a:endParaRPr lang="zh-CN" altLang="en-US" sz="165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992012" y="2532001"/>
            <a:ext cx="1200168" cy="344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5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全微分得</a:t>
            </a:r>
            <a:endParaRPr lang="zh-CN" altLang="en-US" sz="165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下箭头 4"/>
          <p:cNvSpPr/>
          <p:nvPr/>
        </p:nvSpPr>
        <p:spPr>
          <a:xfrm>
            <a:off x="3815916" y="3050958"/>
            <a:ext cx="324036" cy="21602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sz="1050" smtClean="0">
                <a:ea typeface="宋体" panose="02010600030101010101" pitchFamily="2" charset="-122"/>
              </a:rPr>
            </a:fld>
            <a:endParaRPr lang="zh-CN" altLang="en-US" sz="105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84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bldLvl="0" animBg="1"/>
      <p:bldP spid="15" grpId="0" bldLvl="0" animBg="1"/>
      <p:bldP spid="4" grpId="0"/>
      <p:bldP spid="18" grpId="0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754" name="矩形 586753"/>
          <p:cNvSpPr/>
          <p:nvPr/>
        </p:nvSpPr>
        <p:spPr>
          <a:xfrm>
            <a:off x="1250633" y="1072515"/>
            <a:ext cx="6858000" cy="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sz="100"/>
          </a:p>
        </p:txBody>
      </p:sp>
      <p:graphicFrame>
        <p:nvGraphicFramePr>
          <p:cNvPr id="586755" name="对象 586754"/>
          <p:cNvGraphicFramePr>
            <a:graphicFrameLocks noChangeAspect="1"/>
          </p:cNvGraphicFramePr>
          <p:nvPr/>
        </p:nvGraphicFramePr>
        <p:xfrm>
          <a:off x="2843779" y="3103784"/>
          <a:ext cx="3024188" cy="11751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36" name="" r:id="rId1" imgW="1841500" imgH="711200" progId="Equation.DSMT4">
                  <p:embed/>
                </p:oleObj>
              </mc:Choice>
              <mc:Fallback>
                <p:oleObj name="" r:id="rId1" imgW="1841500" imgH="711200" progId="Equation.DSMT4">
                  <p:embed/>
                  <p:pic>
                    <p:nvPicPr>
                      <p:cNvPr id="0" name="图片 3893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43779" y="3103784"/>
                        <a:ext cx="3024188" cy="1175147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6756" name="线形标注 2 586755"/>
          <p:cNvSpPr/>
          <p:nvPr/>
        </p:nvSpPr>
        <p:spPr>
          <a:xfrm>
            <a:off x="6083708" y="2996566"/>
            <a:ext cx="2025491" cy="1242525"/>
          </a:xfrm>
          <a:prstGeom prst="borderCallout2">
            <a:avLst>
              <a:gd name="adj1" fmla="val 7565"/>
              <a:gd name="adj2" fmla="val -3023"/>
              <a:gd name="adj3" fmla="val 7565"/>
              <a:gd name="adj4" fmla="val -15366"/>
              <a:gd name="adj5" fmla="val 42160"/>
              <a:gd name="adj6" fmla="val -24759"/>
            </a:avLst>
          </a:prstGeom>
          <a:solidFill>
            <a:srgbClr val="FECF40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l"/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金属材料的灵敏度系数，表示单位应变所引起的电阻相对变化，主要取决于其几何效应</a:t>
            </a:r>
            <a:r>
              <a:rPr lang="zh-CN" altLang="en-US" sz="15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，一般取</a:t>
            </a:r>
            <a:r>
              <a:rPr lang="en-US" altLang="zh-CN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1.7</a:t>
            </a:r>
            <a:r>
              <a:rPr lang="en-US" altLang="zh-CN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Symbol" panose="05050102010706020507" pitchFamily="18" charset="2"/>
              </a:rPr>
              <a:t></a:t>
            </a:r>
            <a:r>
              <a:rPr lang="en-US" altLang="zh-CN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3.6</a:t>
            </a:r>
            <a:endParaRPr lang="en-US" altLang="zh-CN" sz="15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86757" name="线形标注 2 586756"/>
          <p:cNvSpPr/>
          <p:nvPr/>
        </p:nvSpPr>
        <p:spPr>
          <a:xfrm>
            <a:off x="1831181" y="1646486"/>
            <a:ext cx="2578418" cy="1242544"/>
          </a:xfrm>
          <a:prstGeom prst="borderCallout2">
            <a:avLst>
              <a:gd name="adj1" fmla="val 7347"/>
              <a:gd name="adj2" fmla="val 102301"/>
              <a:gd name="adj3" fmla="val 7347"/>
              <a:gd name="adj4" fmla="val 105944"/>
              <a:gd name="adj5" fmla="val 121826"/>
              <a:gd name="adj6" fmla="val 109884"/>
            </a:avLst>
          </a:prstGeom>
          <a:solidFill>
            <a:srgbClr val="FECF40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l"/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材料的电阻率</a:t>
            </a:r>
            <a:r>
              <a:rPr lang="en-US" altLang="zh-CN" sz="1500" i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ρ 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随应变所引起的变化</a:t>
            </a:r>
            <a:r>
              <a:rPr lang="en-US" altLang="zh-CN" sz="15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——</a:t>
            </a:r>
            <a:r>
              <a:rPr lang="en-US" altLang="zh-CN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1500" dirty="0">
                <a:latin typeface="黑体" panose="02010609060101010101" pitchFamily="49" charset="-122"/>
                <a:ea typeface="黑体" panose="02010609060101010101" pitchFamily="49" charset="-122"/>
              </a:rPr>
              <a:t>压阻效应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”。这是由于材料发生</a:t>
            </a:r>
            <a:r>
              <a:rPr lang="zh-CN" altLang="en-US" sz="15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变形时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，其自由电子的活动能力和数量均发生了变化的缘故。</a:t>
            </a:r>
            <a:r>
              <a:rPr lang="zh-CN" altLang="en-US" sz="15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15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86758" name="线形标注 2 586757"/>
          <p:cNvSpPr/>
          <p:nvPr/>
        </p:nvSpPr>
        <p:spPr>
          <a:xfrm>
            <a:off x="1655535" y="4508659"/>
            <a:ext cx="1565672" cy="809625"/>
          </a:xfrm>
          <a:prstGeom prst="borderCallout2">
            <a:avLst>
              <a:gd name="adj1" fmla="val 10588"/>
              <a:gd name="adj2" fmla="val 103648"/>
              <a:gd name="adj3" fmla="val 10588"/>
              <a:gd name="adj4" fmla="val 116958"/>
              <a:gd name="adj5" fmla="val -77500"/>
              <a:gd name="adj6" fmla="val 130343"/>
            </a:avLst>
          </a:prstGeom>
          <a:solidFill>
            <a:srgbClr val="FECF40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l"/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电阻丝几何尺寸形变所引起的变化</a:t>
            </a:r>
            <a:r>
              <a:rPr lang="en-US" altLang="zh-CN" sz="15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——</a:t>
            </a:r>
            <a:r>
              <a:rPr lang="zh-CN" altLang="en-US" sz="1500" dirty="0">
                <a:latin typeface="黑体" panose="02010609060101010101" pitchFamily="49" charset="-122"/>
                <a:ea typeface="黑体" panose="02010609060101010101" pitchFamily="49" charset="-122"/>
              </a:rPr>
              <a:t>几何效应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15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86759" name="线形标注 2 586758"/>
          <p:cNvSpPr/>
          <p:nvPr/>
        </p:nvSpPr>
        <p:spPr>
          <a:xfrm>
            <a:off x="3923824" y="4779169"/>
            <a:ext cx="1079659" cy="539115"/>
          </a:xfrm>
          <a:prstGeom prst="borderCallout2">
            <a:avLst>
              <a:gd name="adj1" fmla="val 17648"/>
              <a:gd name="adj2" fmla="val 105292"/>
              <a:gd name="adj3" fmla="val 17648"/>
              <a:gd name="adj4" fmla="val 110366"/>
              <a:gd name="adj5" fmla="val -184810"/>
              <a:gd name="adj6" fmla="val 116141"/>
            </a:avLst>
          </a:prstGeom>
          <a:solidFill>
            <a:srgbClr val="FECF40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材料</a:t>
            </a:r>
            <a:r>
              <a:rPr lang="zh-CN" altLang="en-US" sz="15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endParaRPr lang="en-US" altLang="zh-CN" sz="1500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15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轴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向应变</a:t>
            </a:r>
            <a:r>
              <a:rPr lang="zh-CN" altLang="en-US" sz="15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15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91881" y="3483096"/>
            <a:ext cx="702078" cy="378042"/>
          </a:xfrm>
          <a:prstGeom prst="rect">
            <a:avLst/>
          </a:prstGeom>
          <a:noFill/>
          <a:ln w="38100" cap="flat" cmpd="sng">
            <a:pattFill prst="sphere">
              <a:fgClr>
                <a:srgbClr val="0000FF"/>
              </a:fgClr>
              <a:bgClr>
                <a:srgbClr val="FFFFFF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2" name="TextBox 1"/>
          <p:cNvSpPr txBox="1"/>
          <p:nvPr/>
        </p:nvSpPr>
        <p:spPr>
          <a:xfrm>
            <a:off x="5544198" y="1635441"/>
            <a:ext cx="2862318" cy="124523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marL="342900" indent="-342900" algn="l">
              <a:buClr>
                <a:srgbClr val="CC0066"/>
              </a:buClr>
              <a:buFont typeface="Wingdings" panose="05000000000000000000" pitchFamily="2" charset="2"/>
              <a:buChar char="l"/>
            </a:pPr>
            <a:r>
              <a:rPr lang="zh-CN" altLang="en-US" sz="15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由此式可知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，在金属电阻丝的拉伸极限内，电阻的相对变化与应变成正比。从而可以通过测量电阻的变化，得知金属材料应变的大小。</a:t>
            </a:r>
            <a:endParaRPr lang="zh-CN" altLang="en-US" sz="15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sz="1050" smtClean="0">
                <a:ea typeface="宋体" panose="02010600030101010101" pitchFamily="2" charset="-122"/>
              </a:rPr>
            </a:fld>
            <a:endParaRPr lang="zh-CN" altLang="en-US" sz="105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86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86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586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586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6756" grpId="0" bldLvl="0" animBg="1"/>
      <p:bldP spid="586757" grpId="0" bldLvl="0" animBg="1"/>
      <p:bldP spid="586758" grpId="0" bldLvl="0" animBg="1"/>
      <p:bldP spid="586759" grpId="0" bldLvl="0" animBg="1"/>
      <p:bldP spid="9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394" name="标题 571393"/>
          <p:cNvSpPr>
            <a:spLocks noGrp="1" noRot="1"/>
          </p:cNvSpPr>
          <p:nvPr>
            <p:ph type="title"/>
          </p:nvPr>
        </p:nvSpPr>
        <p:spPr>
          <a:xfrm>
            <a:off x="236696" y="1359308"/>
            <a:ext cx="8907780" cy="516731"/>
          </a:xfrm>
          <a:noFill/>
          <a:ln w="9525">
            <a:noFill/>
          </a:ln>
        </p:spPr>
        <p:txBody>
          <a:bodyPr vert="horz" wrap="square" lIns="68580" tIns="34290" rIns="68580" bIns="34290" anchor="ctr"/>
          <a:lstStyle/>
          <a:p>
            <a:pPr marL="838200" indent="-838200"/>
            <a:r>
              <a:rPr lang="en-US" altLang="zh-CN" sz="2400" kern="0" dirty="0">
                <a:solidFill>
                  <a:srgbClr val="1E4649"/>
                </a:solidFill>
                <a:latin typeface="+mj-ea"/>
              </a:rPr>
              <a:t> 电阻式传感器</a:t>
            </a:r>
            <a:endParaRPr lang="en-US" altLang="zh-CN" sz="2400" kern="0" dirty="0">
              <a:solidFill>
                <a:srgbClr val="1E4649"/>
              </a:solidFill>
              <a:latin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53598" y="1916922"/>
            <a:ext cx="695877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>
              <a:lnSpc>
                <a:spcPct val="150000"/>
              </a:lnSpc>
              <a:spcBef>
                <a:spcPct val="20000"/>
              </a:spcBef>
              <a:buClr>
                <a:srgbClr val="CC0066"/>
              </a:buClr>
              <a:buFont typeface="Wingdings" panose="05000000000000000000" charset="0"/>
              <a:buChar char=""/>
            </a:pPr>
            <a:r>
              <a:rPr lang="zh-CN" altLang="en-US" sz="1800" dirty="0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电阻应变式传感器是一种利用电阻材料的</a:t>
            </a:r>
            <a:r>
              <a:rPr lang="zh-CN" altLang="en-US" sz="1800" dirty="0">
                <a:solidFill>
                  <a:srgbClr val="CC0066"/>
                </a:solidFill>
                <a:latin typeface="Arial" panose="020B0604020202020204"/>
                <a:ea typeface="黑体" panose="02010609060101010101" pitchFamily="49" charset="-122"/>
              </a:rPr>
              <a:t>应变效应</a:t>
            </a:r>
            <a:r>
              <a:rPr lang="zh-CN" altLang="en-US" sz="1800" dirty="0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，将工程结构件的内部</a:t>
            </a:r>
            <a:r>
              <a:rPr lang="zh-CN" altLang="en-US" sz="1800" dirty="0">
                <a:solidFill>
                  <a:srgbClr val="CC0066"/>
                </a:solidFill>
                <a:latin typeface="Arial" panose="020B0604020202020204"/>
                <a:ea typeface="黑体" panose="02010609060101010101" pitchFamily="49" charset="-122"/>
              </a:rPr>
              <a:t>变形</a:t>
            </a:r>
            <a:r>
              <a:rPr lang="zh-CN" altLang="en-US" sz="1800" dirty="0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转换为</a:t>
            </a:r>
            <a:r>
              <a:rPr lang="zh-CN" altLang="en-US" sz="1800" dirty="0">
                <a:solidFill>
                  <a:srgbClr val="CC0066"/>
                </a:solidFill>
                <a:latin typeface="Arial" panose="020B0604020202020204"/>
                <a:ea typeface="黑体" panose="02010609060101010101" pitchFamily="49" charset="-122"/>
              </a:rPr>
              <a:t>电阻变化</a:t>
            </a:r>
            <a:r>
              <a:rPr lang="zh-CN" altLang="en-US" sz="1800" dirty="0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的传感器。</a:t>
            </a:r>
            <a:endParaRPr lang="zh-CN" altLang="en-US" sz="1800" dirty="0">
              <a:solidFill>
                <a:srgbClr val="000000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99592" y="2781018"/>
            <a:ext cx="7560840" cy="2584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Clr>
                <a:srgbClr val="CC0066"/>
              </a:buClr>
              <a:buFont typeface="Wingdings" panose="05000000000000000000" charset="0"/>
              <a:buChar char=""/>
            </a:pPr>
            <a:r>
              <a:rPr lang="zh-CN" altLang="en-US" sz="1800" dirty="0" smtClean="0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 此</a:t>
            </a:r>
            <a:r>
              <a:rPr lang="zh-CN" altLang="en-US" sz="1800" dirty="0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类传感器主要是在弹性元件上通过特定工艺粘贴电阻应变片来组成</a:t>
            </a:r>
            <a:r>
              <a:rPr lang="zh-CN" altLang="en-US" sz="1800" dirty="0" smtClean="0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。 </a:t>
            </a:r>
            <a:endParaRPr lang="en-US" altLang="zh-CN" sz="1800" dirty="0" smtClean="0">
              <a:solidFill>
                <a:srgbClr val="000000"/>
              </a:solidFill>
              <a:latin typeface="Arial" panose="020B0604020202020204"/>
              <a:ea typeface="黑体" panose="02010609060101010101" pitchFamily="49" charset="-122"/>
            </a:endParaRPr>
          </a:p>
          <a:p>
            <a:pPr algn="l">
              <a:lnSpc>
                <a:spcPct val="150000"/>
              </a:lnSpc>
              <a:buClr>
                <a:srgbClr val="CC0066"/>
              </a:buClr>
              <a:buFont typeface="Wingdings" panose="05000000000000000000" charset="0"/>
              <a:buChar char=""/>
            </a:pPr>
            <a:r>
              <a:rPr lang="zh-CN" altLang="en-US" sz="1800" dirty="0" smtClean="0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 通过</a:t>
            </a:r>
            <a:r>
              <a:rPr lang="zh-CN" altLang="en-US" sz="1800" dirty="0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一定的机械装置将被测量转化成弹性元件的</a:t>
            </a:r>
            <a:r>
              <a:rPr lang="zh-CN" altLang="en-US" sz="1800" dirty="0">
                <a:solidFill>
                  <a:srgbClr val="CC0066"/>
                </a:solidFill>
                <a:latin typeface="Arial" panose="020B0604020202020204"/>
                <a:ea typeface="黑体" panose="02010609060101010101" pitchFamily="49" charset="-122"/>
              </a:rPr>
              <a:t>变形</a:t>
            </a:r>
            <a:r>
              <a:rPr lang="zh-CN" altLang="en-US" sz="1800" dirty="0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，然后由电阻</a:t>
            </a:r>
            <a:r>
              <a:rPr lang="zh-CN" altLang="en-US" sz="1800" dirty="0" smtClean="0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应变</a:t>
            </a:r>
            <a:endParaRPr lang="en-US" altLang="zh-CN" sz="1800" dirty="0" smtClean="0">
              <a:solidFill>
                <a:srgbClr val="000000"/>
              </a:solidFill>
              <a:latin typeface="Arial" panose="020B0604020202020204"/>
              <a:ea typeface="黑体" panose="02010609060101010101" pitchFamily="49" charset="-122"/>
            </a:endParaRPr>
          </a:p>
          <a:p>
            <a:pPr algn="l">
              <a:lnSpc>
                <a:spcPct val="150000"/>
              </a:lnSpc>
              <a:buClr>
                <a:srgbClr val="CC0066"/>
              </a:buClr>
            </a:pPr>
            <a:r>
              <a:rPr lang="en-US" altLang="zh-CN" sz="1800" dirty="0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 </a:t>
            </a:r>
            <a:r>
              <a:rPr lang="en-US" altLang="zh-CN" sz="1800" dirty="0" smtClean="0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  </a:t>
            </a:r>
            <a:r>
              <a:rPr lang="zh-CN" altLang="en-US" sz="1800" dirty="0" smtClean="0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片</a:t>
            </a:r>
            <a:r>
              <a:rPr lang="zh-CN" altLang="en-US" sz="1800" dirty="0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将</a:t>
            </a:r>
            <a:r>
              <a:rPr lang="zh-CN" altLang="en-US" sz="1800" dirty="0">
                <a:solidFill>
                  <a:srgbClr val="CC0066"/>
                </a:solidFill>
                <a:latin typeface="Arial" panose="020B0604020202020204"/>
                <a:ea typeface="黑体" panose="02010609060101010101" pitchFamily="49" charset="-122"/>
              </a:rPr>
              <a:t>变形</a:t>
            </a:r>
            <a:r>
              <a:rPr lang="zh-CN" altLang="en-US" sz="1800" dirty="0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转换成</a:t>
            </a:r>
            <a:r>
              <a:rPr lang="zh-CN" altLang="en-US" sz="1800" dirty="0">
                <a:solidFill>
                  <a:srgbClr val="CC0066"/>
                </a:solidFill>
                <a:latin typeface="Arial" panose="020B0604020202020204"/>
                <a:ea typeface="黑体" panose="02010609060101010101" pitchFamily="49" charset="-122"/>
              </a:rPr>
              <a:t>电阻的变化</a:t>
            </a:r>
            <a:r>
              <a:rPr lang="zh-CN" altLang="en-US" sz="1800" dirty="0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，再通过测量电路进一步将</a:t>
            </a:r>
            <a:r>
              <a:rPr lang="zh-CN" altLang="en-US" sz="1800" dirty="0">
                <a:solidFill>
                  <a:srgbClr val="CC0066"/>
                </a:solidFill>
                <a:latin typeface="Arial" panose="020B0604020202020204"/>
                <a:ea typeface="黑体" panose="02010609060101010101" pitchFamily="49" charset="-122"/>
              </a:rPr>
              <a:t>电阻</a:t>
            </a:r>
            <a:r>
              <a:rPr lang="zh-CN" altLang="en-US" sz="1800" dirty="0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的变化</a:t>
            </a:r>
            <a:r>
              <a:rPr lang="zh-CN" altLang="en-US" sz="1800" dirty="0" smtClean="0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转换</a:t>
            </a:r>
            <a:endParaRPr lang="en-US" altLang="zh-CN" sz="1800" dirty="0" smtClean="0">
              <a:solidFill>
                <a:srgbClr val="000000"/>
              </a:solidFill>
              <a:latin typeface="Arial" panose="020B0604020202020204"/>
              <a:ea typeface="黑体" panose="02010609060101010101" pitchFamily="49" charset="-122"/>
            </a:endParaRPr>
          </a:p>
          <a:p>
            <a:pPr algn="l">
              <a:lnSpc>
                <a:spcPct val="150000"/>
              </a:lnSpc>
              <a:buClr>
                <a:srgbClr val="CC0066"/>
              </a:buClr>
            </a:pPr>
            <a:r>
              <a:rPr lang="en-US" altLang="zh-CN" sz="1800" dirty="0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 </a:t>
            </a:r>
            <a:r>
              <a:rPr lang="en-US" altLang="zh-CN" sz="1800" dirty="0" smtClean="0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  </a:t>
            </a:r>
            <a:r>
              <a:rPr lang="zh-CN" altLang="en-US" sz="1800" dirty="0" smtClean="0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成</a:t>
            </a:r>
            <a:r>
              <a:rPr lang="zh-CN" altLang="en-US" sz="1800" dirty="0">
                <a:solidFill>
                  <a:srgbClr val="CC0066"/>
                </a:solidFill>
                <a:latin typeface="Arial" panose="020B0604020202020204"/>
                <a:ea typeface="黑体" panose="02010609060101010101" pitchFamily="49" charset="-122"/>
              </a:rPr>
              <a:t>电压或电流</a:t>
            </a:r>
            <a:r>
              <a:rPr lang="zh-CN" altLang="en-US" sz="1800" dirty="0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信号输出。</a:t>
            </a:r>
            <a:endParaRPr lang="zh-CN" altLang="en-US" sz="1800" dirty="0">
              <a:solidFill>
                <a:srgbClr val="000000"/>
              </a:solidFill>
              <a:latin typeface="Arial" panose="020B0604020202020204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Clr>
                <a:srgbClr val="CC0066"/>
              </a:buClr>
              <a:buFont typeface="Wingdings" panose="05000000000000000000" charset="0"/>
              <a:buChar char=""/>
            </a:pPr>
            <a:r>
              <a:rPr lang="zh-CN" altLang="en-US" sz="1800" dirty="0" smtClean="0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 可用</a:t>
            </a:r>
            <a:r>
              <a:rPr lang="zh-CN" altLang="en-US" sz="1800" dirty="0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于能转化成</a:t>
            </a:r>
            <a:r>
              <a:rPr lang="zh-CN" altLang="en-US" sz="1800" dirty="0">
                <a:solidFill>
                  <a:srgbClr val="CC0066"/>
                </a:solidFill>
                <a:latin typeface="Arial" panose="020B0604020202020204"/>
                <a:ea typeface="黑体" panose="02010609060101010101" pitchFamily="49" charset="-122"/>
              </a:rPr>
              <a:t>变形</a:t>
            </a:r>
            <a:r>
              <a:rPr lang="zh-CN" altLang="en-US" sz="1800" dirty="0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的各种非电物理量的检测，如力、压力、</a:t>
            </a:r>
            <a:r>
              <a:rPr lang="zh-CN" altLang="en-US" sz="1800" dirty="0" smtClean="0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加速度、力矩</a:t>
            </a:r>
            <a:r>
              <a:rPr lang="zh-CN" altLang="en-US" sz="1800" dirty="0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、重量等，在机械加工、计量、建筑测量等行业应用十分广泛。</a:t>
            </a:r>
            <a:endParaRPr lang="zh-CN" altLang="en-US" sz="1800" dirty="0">
              <a:solidFill>
                <a:srgbClr val="000000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sz="1050" smtClean="0">
                <a:ea typeface="宋体" panose="02010600030101010101" pitchFamily="2" charset="-122"/>
              </a:rPr>
            </a:fld>
            <a:endParaRPr lang="zh-CN" altLang="en-US" sz="105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7778" name="对象 587777"/>
          <p:cNvGraphicFramePr>
            <a:graphicFrameLocks noChangeAspect="1"/>
          </p:cNvGraphicFramePr>
          <p:nvPr/>
        </p:nvGraphicFramePr>
        <p:xfrm>
          <a:off x="2924176" y="3969150"/>
          <a:ext cx="2971800" cy="8739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82" name="" r:id="rId1" imgW="953135" imgH="393700" progId="Equation.DSMT4">
                  <p:embed/>
                </p:oleObj>
              </mc:Choice>
              <mc:Fallback>
                <p:oleObj name="" r:id="rId1" imgW="953135" imgH="393700" progId="Equation.DSMT4">
                  <p:embed/>
                  <p:pic>
                    <p:nvPicPr>
                      <p:cNvPr id="0" name="图片 3998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924176" y="3969150"/>
                        <a:ext cx="2971800" cy="873919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7779" name="矩形 587778"/>
          <p:cNvSpPr/>
          <p:nvPr/>
        </p:nvSpPr>
        <p:spPr>
          <a:xfrm>
            <a:off x="467634" y="1796368"/>
            <a:ext cx="2107568" cy="2584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342900" indent="-342900" algn="l">
              <a:lnSpc>
                <a:spcPct val="150000"/>
              </a:lnSpc>
              <a:buClr>
                <a:srgbClr val="CC0066"/>
              </a:buClr>
              <a:buFont typeface="Wingdings" panose="05000000000000000000" pitchFamily="2" charset="2"/>
              <a:buChar char="l"/>
            </a:pPr>
            <a:r>
              <a:rPr lang="zh-CN" alt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对于</a:t>
            </a:r>
            <a:r>
              <a:rPr lang="zh-CN" altLang="en-US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金属导体，当材料受力变形时其</a:t>
            </a:r>
            <a:r>
              <a:rPr lang="zh-CN" altLang="en-US" sz="1800" dirty="0" smtClean="0">
                <a:solidFill>
                  <a:srgbClr val="CC0066"/>
                </a:solidFill>
                <a:ea typeface="黑体" panose="02010609060101010101" pitchFamily="49" charset="-122"/>
              </a:rPr>
              <a:t>导电</a:t>
            </a:r>
            <a:r>
              <a:rPr lang="zh-CN" altLang="en-US" sz="1800" dirty="0">
                <a:solidFill>
                  <a:srgbClr val="CC0066"/>
                </a:solidFill>
                <a:ea typeface="黑体" panose="02010609060101010101" pitchFamily="49" charset="-122"/>
              </a:rPr>
              <a:t>率</a:t>
            </a:r>
            <a:r>
              <a:rPr lang="zh-CN" altLang="en-US" sz="1800" dirty="0" smtClean="0">
                <a:solidFill>
                  <a:srgbClr val="000000"/>
                </a:solidFill>
                <a:ea typeface="黑体" panose="02010609060101010101" pitchFamily="49" charset="-122"/>
              </a:rPr>
              <a:t>不变，起主要作用的是</a:t>
            </a:r>
            <a:r>
              <a:rPr lang="zh-CN" altLang="en-US" sz="1800" dirty="0" smtClean="0">
                <a:solidFill>
                  <a:srgbClr val="CC0066"/>
                </a:solidFill>
                <a:ea typeface="黑体" panose="02010609060101010101" pitchFamily="49" charset="-122"/>
              </a:rPr>
              <a:t>几何效应</a:t>
            </a:r>
            <a:r>
              <a:rPr lang="zh-CN" altLang="en-US" sz="1800" dirty="0" smtClean="0">
                <a:solidFill>
                  <a:srgbClr val="000000"/>
                </a:solidFill>
                <a:ea typeface="黑体" panose="02010609060101010101" pitchFamily="49" charset="-122"/>
              </a:rPr>
              <a:t>。</a:t>
            </a:r>
            <a:endParaRPr lang="zh-CN" altLang="en-US" sz="1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aphicFrame>
        <p:nvGraphicFramePr>
          <p:cNvPr id="587780" name="对象 587779"/>
          <p:cNvGraphicFramePr>
            <a:graphicFrameLocks noChangeAspect="1"/>
          </p:cNvGraphicFramePr>
          <p:nvPr/>
        </p:nvGraphicFramePr>
        <p:xfrm>
          <a:off x="2897981" y="2511472"/>
          <a:ext cx="3024188" cy="11751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83" name="" r:id="rId3" imgW="1841500" imgH="711200" progId="Equation.DSMT4">
                  <p:embed/>
                </p:oleObj>
              </mc:Choice>
              <mc:Fallback>
                <p:oleObj name="" r:id="rId3" imgW="1841500" imgH="711200" progId="Equation.DSMT4">
                  <p:embed/>
                  <p:pic>
                    <p:nvPicPr>
                      <p:cNvPr id="0" name="图片 3998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97981" y="2511472"/>
                        <a:ext cx="3024188" cy="1175147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7783" name="矩形 587782"/>
          <p:cNvSpPr/>
          <p:nvPr/>
        </p:nvSpPr>
        <p:spPr>
          <a:xfrm>
            <a:off x="4410076" y="2511472"/>
            <a:ext cx="647979" cy="1079897"/>
          </a:xfrm>
          <a:prstGeom prst="rect">
            <a:avLst/>
          </a:prstGeom>
          <a:noFill/>
          <a:ln w="38100" cap="flat" cmpd="sng">
            <a:pattFill prst="sphere">
              <a:fgClr>
                <a:srgbClr val="0000FF"/>
              </a:fgClr>
              <a:bgClr>
                <a:srgbClr val="FFFFFF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8" name="矩形 7"/>
          <p:cNvSpPr/>
          <p:nvPr/>
        </p:nvSpPr>
        <p:spPr>
          <a:xfrm>
            <a:off x="1655676" y="4131078"/>
            <a:ext cx="8686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所以：</a:t>
            </a:r>
            <a:endParaRPr lang="zh-CN" altLang="en-US" sz="1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87784" name="椭圆形标注 587783"/>
          <p:cNvSpPr/>
          <p:nvPr/>
        </p:nvSpPr>
        <p:spPr>
          <a:xfrm>
            <a:off x="5233708" y="2320259"/>
            <a:ext cx="594122" cy="432197"/>
          </a:xfrm>
          <a:prstGeom prst="wedgeEllipseCallout">
            <a:avLst>
              <a:gd name="adj1" fmla="val -69402"/>
              <a:gd name="adj2" fmla="val 62654"/>
            </a:avLst>
          </a:prstGeom>
          <a:noFill/>
          <a:ln w="38100" cap="flat" cmpd="sng">
            <a:pattFill prst="sphere">
              <a:fgClr>
                <a:srgbClr val="0000FF"/>
              </a:fgClr>
              <a:bgClr>
                <a:srgbClr val="FFFFFF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en-US" altLang="zh-CN" sz="100"/>
              <a:t>0</a:t>
            </a:r>
            <a:endParaRPr lang="en-US" altLang="zh-CN" sz="100"/>
          </a:p>
        </p:txBody>
      </p:sp>
      <p:sp>
        <p:nvSpPr>
          <p:cNvPr id="10" name="标题 588810"/>
          <p:cNvSpPr>
            <a:spLocks noGrp="1" noRot="1"/>
          </p:cNvSpPr>
          <p:nvPr>
            <p:ph type="title"/>
          </p:nvPr>
        </p:nvSpPr>
        <p:spPr>
          <a:xfrm>
            <a:off x="2948" y="1268344"/>
            <a:ext cx="9140666" cy="514350"/>
          </a:xfrm>
          <a:noFill/>
          <a:ln w="9525">
            <a:noFill/>
          </a:ln>
        </p:spPr>
        <p:txBody>
          <a:bodyPr vert="horz" wrap="square" lIns="68580" tIns="34290" rIns="68580" bIns="34290" anchor="ctr"/>
          <a:lstStyle/>
          <a:p>
            <a:pPr marL="838200" indent="-838200"/>
            <a:r>
              <a:rPr lang="zh-CN" altLang="en-US" sz="2400" kern="0" dirty="0" smtClean="0">
                <a:solidFill>
                  <a:srgbClr val="1E4649"/>
                </a:solidFill>
                <a:latin typeface="+mj-ea"/>
              </a:rPr>
              <a:t>金属</a:t>
            </a:r>
            <a:r>
              <a:rPr lang="en-US" altLang="zh-CN" sz="2400" kern="0" dirty="0" err="1" smtClean="0">
                <a:solidFill>
                  <a:srgbClr val="1E4649"/>
                </a:solidFill>
                <a:latin typeface="+mj-ea"/>
              </a:rPr>
              <a:t>导体</a:t>
            </a:r>
            <a:r>
              <a:rPr lang="zh-CN" altLang="en-US" sz="2400" kern="0" dirty="0" smtClean="0">
                <a:solidFill>
                  <a:srgbClr val="1E4649"/>
                </a:solidFill>
                <a:latin typeface="+mj-ea"/>
              </a:rPr>
              <a:t>电阻变化率</a:t>
            </a:r>
            <a:endParaRPr lang="en-US" altLang="zh-CN" sz="2400" kern="0" dirty="0">
              <a:solidFill>
                <a:srgbClr val="1E4649"/>
              </a:solidFill>
              <a:latin typeface="+mj-ea"/>
            </a:endParaRPr>
          </a:p>
        </p:txBody>
      </p:sp>
      <p:sp>
        <p:nvSpPr>
          <p:cNvPr id="3" name="下箭头 2"/>
          <p:cNvSpPr/>
          <p:nvPr/>
        </p:nvSpPr>
        <p:spPr>
          <a:xfrm>
            <a:off x="4301970" y="3710710"/>
            <a:ext cx="270030" cy="21602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00">
              <a:solidFill>
                <a:srgbClr val="FFFFFF"/>
              </a:solidFill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sz="1050" smtClean="0">
                <a:ea typeface="宋体" panose="02010600030101010101" pitchFamily="2" charset="-122"/>
              </a:rPr>
            </a:fld>
            <a:endParaRPr lang="zh-CN" altLang="en-US" sz="105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87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87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587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7783" grpId="0" bldLvl="0" animBg="1"/>
      <p:bldP spid="8" grpId="0"/>
      <p:bldP spid="587784" grpId="0" bldLvl="0" animBg="1"/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8802" name="组合 588801"/>
          <p:cNvGrpSpPr/>
          <p:nvPr/>
        </p:nvGrpSpPr>
        <p:grpSpPr>
          <a:xfrm>
            <a:off x="5692310" y="1840042"/>
            <a:ext cx="2114550" cy="628650"/>
            <a:chOff x="0" y="0"/>
            <a:chExt cx="1200" cy="336"/>
          </a:xfrm>
        </p:grpSpPr>
        <p:sp>
          <p:nvSpPr>
            <p:cNvPr id="588803" name="矩形 588802"/>
            <p:cNvSpPr/>
            <p:nvPr/>
          </p:nvSpPr>
          <p:spPr>
            <a:xfrm>
              <a:off x="0" y="0"/>
              <a:ext cx="1200" cy="336"/>
            </a:xfrm>
            <a:prstGeom prst="rect">
              <a:avLst/>
            </a:prstGeom>
            <a:solidFill>
              <a:srgbClr val="CCEC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588804" name="流程图: 准备 588803"/>
            <p:cNvSpPr/>
            <p:nvPr/>
          </p:nvSpPr>
          <p:spPr>
            <a:xfrm>
              <a:off x="144" y="96"/>
              <a:ext cx="912" cy="144"/>
            </a:xfrm>
            <a:prstGeom prst="flowChartPreparation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588805" name="椭圆 588804"/>
            <p:cNvSpPr/>
            <p:nvPr/>
          </p:nvSpPr>
          <p:spPr>
            <a:xfrm>
              <a:off x="96" y="96"/>
              <a:ext cx="144" cy="144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588806" name="椭圆 588805"/>
            <p:cNvSpPr/>
            <p:nvPr/>
          </p:nvSpPr>
          <p:spPr>
            <a:xfrm>
              <a:off x="960" y="96"/>
              <a:ext cx="144" cy="144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00"/>
            </a:p>
          </p:txBody>
        </p:sp>
      </p:grpSp>
      <p:graphicFrame>
        <p:nvGraphicFramePr>
          <p:cNvPr id="588807" name="对象 588806"/>
          <p:cNvGraphicFramePr>
            <a:graphicFrameLocks noChangeAspect="1"/>
          </p:cNvGraphicFramePr>
          <p:nvPr/>
        </p:nvGraphicFramePr>
        <p:xfrm>
          <a:off x="2681378" y="2619375"/>
          <a:ext cx="3371850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6" name="" r:id="rId1" imgW="1296670" imgH="419735" progId="Equation.3">
                  <p:embed/>
                </p:oleObj>
              </mc:Choice>
              <mc:Fallback>
                <p:oleObj name="" r:id="rId1" imgW="1296670" imgH="419735" progId="Equation.3">
                  <p:embed/>
                  <p:pic>
                    <p:nvPicPr>
                      <p:cNvPr id="0" name="图片 4100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81378" y="2619375"/>
                        <a:ext cx="3371850" cy="1028700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20000"/>
                          <a:lumOff val="80000"/>
                          <a:alpha val="82000"/>
                        </a:schemeClr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8808" name="矩形 588807"/>
          <p:cNvSpPr/>
          <p:nvPr/>
        </p:nvSpPr>
        <p:spPr>
          <a:xfrm>
            <a:off x="2050151" y="4192281"/>
            <a:ext cx="6400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所以</a:t>
            </a:r>
            <a:endParaRPr lang="zh-CN" altLang="en-US" sz="1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aphicFrame>
        <p:nvGraphicFramePr>
          <p:cNvPr id="588809" name="对象 588808"/>
          <p:cNvGraphicFramePr>
            <a:graphicFrameLocks noChangeAspect="1"/>
          </p:cNvGraphicFramePr>
          <p:nvPr/>
        </p:nvGraphicFramePr>
        <p:xfrm>
          <a:off x="2843898" y="3886237"/>
          <a:ext cx="2611040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7" name="" r:id="rId3" imgW="1003935" imgH="419100" progId="Equation.DSMT4">
                  <p:embed/>
                </p:oleObj>
              </mc:Choice>
              <mc:Fallback>
                <p:oleObj name="" r:id="rId3" imgW="1003935" imgH="419100" progId="Equation.DSMT4">
                  <p:embed/>
                  <p:pic>
                    <p:nvPicPr>
                      <p:cNvPr id="0" name="图片 4100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43898" y="3886237"/>
                        <a:ext cx="2611040" cy="1028700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20000"/>
                          <a:lumOff val="80000"/>
                          <a:alpha val="82000"/>
                        </a:schemeClr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8810" name="矩形 588809"/>
          <p:cNvSpPr/>
          <p:nvPr/>
        </p:nvSpPr>
        <p:spPr>
          <a:xfrm>
            <a:off x="5787804" y="4617221"/>
            <a:ext cx="3050670" cy="874427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342900" indent="-342900" algn="l">
              <a:spcBef>
                <a:spcPct val="20000"/>
              </a:spcBef>
              <a:buClr>
                <a:srgbClr val="CC0066"/>
              </a:buClr>
              <a:buFont typeface="Wingdings" panose="05000000000000000000" charset="0"/>
              <a:buChar char=""/>
            </a:pP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优点：灵敏度大</a:t>
            </a:r>
            <a:r>
              <a:rPr lang="en-US" altLang="zh-CN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体积小</a:t>
            </a:r>
            <a:r>
              <a:rPr lang="en-US" altLang="zh-CN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  <a:endParaRPr lang="en-US" altLang="zh-CN" sz="15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 algn="l">
              <a:spcBef>
                <a:spcPct val="20000"/>
              </a:spcBef>
              <a:buClr>
                <a:srgbClr val="CC0066"/>
              </a:buClr>
              <a:buFont typeface="Wingdings" panose="05000000000000000000" charset="0"/>
              <a:buChar char=""/>
            </a:pP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缺点：温度稳定性和可重复性不如金属应变片。</a:t>
            </a:r>
            <a:endParaRPr lang="zh-CN" altLang="en-US" sz="15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88811" name="标题 588810"/>
          <p:cNvSpPr>
            <a:spLocks noGrp="1" noRot="1"/>
          </p:cNvSpPr>
          <p:nvPr>
            <p:ph type="title"/>
          </p:nvPr>
        </p:nvSpPr>
        <p:spPr>
          <a:xfrm>
            <a:off x="2948" y="1268344"/>
            <a:ext cx="9140666" cy="514350"/>
          </a:xfrm>
          <a:noFill/>
          <a:ln w="9525">
            <a:noFill/>
          </a:ln>
        </p:spPr>
        <p:txBody>
          <a:bodyPr vert="horz" wrap="square" lIns="68580" tIns="34290" rIns="68580" bIns="34290" anchor="ctr"/>
          <a:lstStyle/>
          <a:p>
            <a:pPr marL="838200" indent="-838200"/>
            <a:r>
              <a:rPr lang="en-US" altLang="zh-CN" sz="2400" kern="0" dirty="0" err="1" smtClean="0">
                <a:solidFill>
                  <a:srgbClr val="1E4649"/>
                </a:solidFill>
                <a:latin typeface="+mj-ea"/>
              </a:rPr>
              <a:t>半导体</a:t>
            </a:r>
            <a:r>
              <a:rPr lang="zh-CN" altLang="en-US" sz="2400" kern="0" dirty="0" smtClean="0">
                <a:solidFill>
                  <a:srgbClr val="1E4649"/>
                </a:solidFill>
                <a:latin typeface="+mj-ea"/>
              </a:rPr>
              <a:t>电阻变化率</a:t>
            </a:r>
            <a:endParaRPr lang="en-US" altLang="zh-CN" sz="2400" kern="0" dirty="0">
              <a:solidFill>
                <a:srgbClr val="1E4649"/>
              </a:solidFill>
              <a:latin typeface="+mj-ea"/>
            </a:endParaRPr>
          </a:p>
        </p:txBody>
      </p:sp>
      <p:sp>
        <p:nvSpPr>
          <p:cNvPr id="588812" name="矩形 588811"/>
          <p:cNvSpPr/>
          <p:nvPr/>
        </p:nvSpPr>
        <p:spPr>
          <a:xfrm>
            <a:off x="3654119" y="2511119"/>
            <a:ext cx="1512094" cy="1079897"/>
          </a:xfrm>
          <a:prstGeom prst="rect">
            <a:avLst/>
          </a:prstGeom>
          <a:noFill/>
          <a:ln w="38100" cap="flat" cmpd="sng">
            <a:pattFill prst="sphere">
              <a:fgClr>
                <a:srgbClr val="0000FF"/>
              </a:fgClr>
              <a:bgClr>
                <a:srgbClr val="FFFFFF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588813" name="圆角矩形标注 588812"/>
          <p:cNvSpPr/>
          <p:nvPr/>
        </p:nvSpPr>
        <p:spPr>
          <a:xfrm>
            <a:off x="2350273" y="1781929"/>
            <a:ext cx="1188020" cy="712214"/>
          </a:xfrm>
          <a:prstGeom prst="wedgeRoundRectCallout">
            <a:avLst>
              <a:gd name="adj1" fmla="val 64111"/>
              <a:gd name="adj2" fmla="val 63241"/>
              <a:gd name="adj3" fmla="val 16667"/>
            </a:avLst>
          </a:prstGeom>
          <a:solidFill>
            <a:schemeClr val="accent1">
              <a:alpha val="82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1800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几何尺寸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不变</a:t>
            </a:r>
            <a:endParaRPr lang="zh-CN" altLang="en-US" sz="1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88814" name="椭圆形标注 588813"/>
          <p:cNvSpPr/>
          <p:nvPr/>
        </p:nvSpPr>
        <p:spPr>
          <a:xfrm>
            <a:off x="4086225" y="1808650"/>
            <a:ext cx="594122" cy="432197"/>
          </a:xfrm>
          <a:prstGeom prst="wedgeEllipseCallout">
            <a:avLst>
              <a:gd name="adj1" fmla="val -7315"/>
              <a:gd name="adj2" fmla="val 111981"/>
            </a:avLst>
          </a:prstGeom>
          <a:noFill/>
          <a:ln w="38100" cap="flat" cmpd="sng">
            <a:pattFill prst="sphere">
              <a:fgClr>
                <a:srgbClr val="0000FF"/>
              </a:fgClr>
              <a:bgClr>
                <a:srgbClr val="FFFFFF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en-US" altLang="zh-CN" sz="100">
                <a:solidFill>
                  <a:srgbClr val="CC0066"/>
                </a:solidFill>
              </a:rPr>
              <a:t>0</a:t>
            </a:r>
            <a:endParaRPr lang="en-US" altLang="zh-CN" sz="100">
              <a:solidFill>
                <a:srgbClr val="CC0066"/>
              </a:solidFill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5861474" y="3537012"/>
            <a:ext cx="586380" cy="590550"/>
          </a:xfrm>
          <a:prstGeom prst="wedgeRoundRectCallout">
            <a:avLst>
              <a:gd name="adj1" fmla="val -183269"/>
              <a:gd name="adj2" fmla="val 4972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500" dirty="0" smtClean="0">
                <a:solidFill>
                  <a:srgbClr val="000000"/>
                </a:solidFill>
              </a:rPr>
              <a:t>弹性模量</a:t>
            </a:r>
            <a:endParaRPr lang="zh-CN" altLang="en-US" sz="1500" dirty="0">
              <a:solidFill>
                <a:srgbClr val="000000"/>
              </a:solidFill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3978024" y="4925417"/>
            <a:ext cx="1110425" cy="590550"/>
          </a:xfrm>
          <a:prstGeom prst="wedgeRoundRectCallout">
            <a:avLst>
              <a:gd name="adj1" fmla="val 18437"/>
              <a:gd name="adj2" fmla="val -12554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500" dirty="0" smtClean="0">
                <a:solidFill>
                  <a:srgbClr val="000000"/>
                </a:solidFill>
              </a:rPr>
              <a:t>压阻效应系数</a:t>
            </a:r>
            <a:endParaRPr lang="zh-CN" altLang="en-US" sz="1500" dirty="0">
              <a:solidFill>
                <a:srgbClr val="000000"/>
              </a:solidFill>
            </a:endParaRPr>
          </a:p>
        </p:txBody>
      </p:sp>
      <p:sp>
        <p:nvSpPr>
          <p:cNvPr id="17" name="下箭头 16"/>
          <p:cNvSpPr/>
          <p:nvPr/>
        </p:nvSpPr>
        <p:spPr>
          <a:xfrm>
            <a:off x="4031940" y="3675757"/>
            <a:ext cx="270030" cy="21602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00">
              <a:solidFill>
                <a:srgbClr val="FFFFFF"/>
              </a:solidFill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sz="1050" smtClean="0">
                <a:ea typeface="宋体" panose="02010600030101010101" pitchFamily="2" charset="-122"/>
              </a:rPr>
            </a:fld>
            <a:endParaRPr lang="zh-CN" altLang="en-US" sz="105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88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888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888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88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3000"/>
                                        <p:tgtEl>
                                          <p:spTgt spid="588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588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888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888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588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888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888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8808" grpId="0"/>
      <p:bldP spid="588810" grpId="0" bldLvl="0" animBg="1"/>
      <p:bldP spid="588813" grpId="0" bldLvl="0" animBg="1"/>
      <p:bldP spid="588814" grpId="0" bldLvl="0" animBg="1"/>
      <p:bldP spid="2" grpId="0" bldLvl="0" animBg="1"/>
      <p:bldP spid="16" grpId="0" bldLvl="0" animBg="1"/>
      <p:bldP spid="1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627874" y="3088165"/>
          <a:ext cx="1118252" cy="7878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52" name="Equation" r:id="rId1" imgW="13411200" imgH="9448800" progId="Equation.DSMT4">
                  <p:embed/>
                </p:oleObj>
              </mc:Choice>
              <mc:Fallback>
                <p:oleObj name="Equation" r:id="rId1" imgW="13411200" imgH="9448800" progId="Equation.DSMT4">
                  <p:embed/>
                  <p:pic>
                    <p:nvPicPr>
                      <p:cNvPr id="0" name="图片 4205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27874" y="3088165"/>
                        <a:ext cx="1118252" cy="787859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9826" name="标题 589825"/>
          <p:cNvSpPr>
            <a:spLocks noGrp="1" noRot="1"/>
          </p:cNvSpPr>
          <p:nvPr>
            <p:ph type="title"/>
          </p:nvPr>
        </p:nvSpPr>
        <p:spPr>
          <a:xfrm>
            <a:off x="1925331" y="1380739"/>
            <a:ext cx="4914900" cy="497681"/>
          </a:xfrm>
          <a:noFill/>
          <a:ln w="9525">
            <a:noFill/>
          </a:ln>
        </p:spPr>
        <p:txBody>
          <a:bodyPr vert="horz" wrap="square" lIns="68580" tIns="34290" rIns="68580" bIns="34290" anchor="ctr"/>
          <a:lstStyle/>
          <a:p>
            <a:pPr marL="838200" indent="-838200"/>
            <a:r>
              <a:rPr lang="en-US" altLang="zh-CN" sz="2400" kern="0" dirty="0">
                <a:solidFill>
                  <a:srgbClr val="1E4649"/>
                </a:solidFill>
                <a:latin typeface="+mj-ea"/>
              </a:rPr>
              <a:t>电阻应变片的灵敏系数</a:t>
            </a:r>
            <a:endParaRPr lang="zh-CN" altLang="en-US" sz="2400" kern="0">
              <a:solidFill>
                <a:srgbClr val="1E4649"/>
              </a:solidFill>
              <a:latin typeface="+mj-ea"/>
            </a:endParaRPr>
          </a:p>
        </p:txBody>
      </p:sp>
      <p:sp>
        <p:nvSpPr>
          <p:cNvPr id="589827" name="文本占位符 589826"/>
          <p:cNvSpPr>
            <a:spLocks noGrp="1" noRot="1"/>
          </p:cNvSpPr>
          <p:nvPr>
            <p:ph type="body" sz="half" idx="1"/>
          </p:nvPr>
        </p:nvSpPr>
        <p:spPr>
          <a:xfrm>
            <a:off x="783998" y="1863656"/>
            <a:ext cx="7418546" cy="1409700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  <a:buClr>
                <a:srgbClr val="CC0066"/>
              </a:buClr>
              <a:buFont typeface="Wingdings" panose="05000000000000000000" charset="0"/>
              <a:buChar char=""/>
            </a:pPr>
            <a:r>
              <a:rPr lang="zh-CN" altLang="en-US" sz="1800" dirty="0">
                <a:latin typeface="黑体" panose="02010609060101010101" pitchFamily="49" charset="-122"/>
              </a:rPr>
              <a:t>当我们将</a:t>
            </a:r>
            <a:r>
              <a:rPr lang="zh-CN" altLang="en-US" sz="1800" dirty="0" smtClean="0">
                <a:latin typeface="黑体" panose="02010609060101010101" pitchFamily="49" charset="-122"/>
              </a:rPr>
              <a:t>金属丝弯成栅状做成</a:t>
            </a:r>
            <a:r>
              <a:rPr lang="zh-CN" altLang="en-US" sz="1800" dirty="0">
                <a:latin typeface="黑体" panose="02010609060101010101" pitchFamily="49" charset="-122"/>
              </a:rPr>
              <a:t>电阻应变片后，电阻</a:t>
            </a:r>
            <a:r>
              <a:rPr lang="en-US" altLang="zh-CN" sz="1800" dirty="0">
                <a:latin typeface="黑体" panose="02010609060101010101" pitchFamily="49" charset="-122"/>
              </a:rPr>
              <a:t>--</a:t>
            </a:r>
            <a:r>
              <a:rPr lang="zh-CN" altLang="en-US" sz="1800" dirty="0">
                <a:latin typeface="黑体" panose="02010609060101010101" pitchFamily="49" charset="-122"/>
              </a:rPr>
              <a:t>应变特性与金属</a:t>
            </a:r>
            <a:r>
              <a:rPr lang="zh-CN" altLang="en-US" sz="1800" dirty="0">
                <a:solidFill>
                  <a:srgbClr val="CC0066"/>
                </a:solidFill>
                <a:latin typeface="黑体" panose="02010609060101010101" pitchFamily="49" charset="-122"/>
              </a:rPr>
              <a:t>单丝</a:t>
            </a:r>
            <a:r>
              <a:rPr lang="zh-CN" altLang="en-US" sz="1800" dirty="0">
                <a:latin typeface="黑体" panose="02010609060101010101" pitchFamily="49" charset="-122"/>
              </a:rPr>
              <a:t>是不同的。实验证明，电阻的相对变化与应变的关系在很大范围内仍然有很好的线性关系，即</a:t>
            </a:r>
            <a:r>
              <a:rPr lang="zh-CN" altLang="en-US" sz="1800" b="1" dirty="0">
                <a:latin typeface="黑体" panose="02010609060101010101" pitchFamily="49" charset="-122"/>
              </a:rPr>
              <a:t>   </a:t>
            </a:r>
            <a:r>
              <a:rPr lang="zh-CN" altLang="en-US" sz="1800" dirty="0">
                <a:latin typeface="黑体" panose="02010609060101010101" pitchFamily="49" charset="-122"/>
              </a:rPr>
              <a:t>                                                             </a:t>
            </a:r>
            <a:endParaRPr lang="zh-CN" altLang="en-US" sz="1800" dirty="0">
              <a:latin typeface="黑体" panose="02010609060101010101" pitchFamily="49" charset="-122"/>
            </a:endParaRPr>
          </a:p>
        </p:txBody>
      </p:sp>
      <p:sp>
        <p:nvSpPr>
          <p:cNvPr id="589828" name="矩形 589827"/>
          <p:cNvSpPr/>
          <p:nvPr/>
        </p:nvSpPr>
        <p:spPr>
          <a:xfrm>
            <a:off x="1143001" y="3282554"/>
            <a:ext cx="6858000" cy="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sz="100"/>
          </a:p>
        </p:txBody>
      </p:sp>
      <p:graphicFrame>
        <p:nvGraphicFramePr>
          <p:cNvPr id="589831" name="对象 589830"/>
          <p:cNvGraphicFramePr>
            <a:graphicFrameLocks noChangeAspect="1"/>
          </p:cNvGraphicFramePr>
          <p:nvPr/>
        </p:nvGraphicFramePr>
        <p:xfrm>
          <a:off x="5976156" y="1430868"/>
          <a:ext cx="296465" cy="4321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53" name="" r:id="rId3" imgW="127000" imgH="177165" progId="Equation.DSMT4">
                  <p:embed/>
                </p:oleObj>
              </mc:Choice>
              <mc:Fallback>
                <p:oleObj name="" r:id="rId3" imgW="127000" imgH="177165" progId="Equation.DSMT4">
                  <p:embed/>
                  <p:pic>
                    <p:nvPicPr>
                      <p:cNvPr id="0" name="图片 4205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76156" y="1430868"/>
                        <a:ext cx="296465" cy="432197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9832" name="矩形标注 589831"/>
          <p:cNvSpPr/>
          <p:nvPr/>
        </p:nvSpPr>
        <p:spPr>
          <a:xfrm>
            <a:off x="1626726" y="4034609"/>
            <a:ext cx="4783931" cy="1554721"/>
          </a:xfrm>
          <a:prstGeom prst="wedgeRectCallout">
            <a:avLst>
              <a:gd name="adj1" fmla="val -12870"/>
              <a:gd name="adj2" fmla="val -76362"/>
            </a:avLst>
          </a:prstGeom>
          <a:solidFill>
            <a:schemeClr val="accent1">
              <a:alpha val="52000"/>
            </a:schemeClr>
          </a:solidFill>
          <a:ln w="9525" cap="flat" cmpd="sng">
            <a:solidFill>
              <a:schemeClr val="tx1">
                <a:alpha val="10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l">
              <a:lnSpc>
                <a:spcPct val="150000"/>
              </a:lnSpc>
            </a:pPr>
            <a:r>
              <a:rPr lang="zh-CN" altLang="en-US" sz="165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电阻</a:t>
            </a:r>
            <a:r>
              <a:rPr lang="zh-CN" altLang="en-US" sz="1650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应变片</a:t>
            </a:r>
            <a:r>
              <a:rPr lang="zh-CN" altLang="en-US" sz="165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的灵敏系数。其值恒</a:t>
            </a:r>
            <a:r>
              <a:rPr lang="zh-CN" altLang="en-US" sz="1650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小于</a:t>
            </a:r>
            <a:r>
              <a:rPr lang="zh-CN" altLang="en-US" sz="165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金属</a:t>
            </a:r>
            <a:r>
              <a:rPr lang="zh-CN" altLang="en-US" sz="1650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单丝</a:t>
            </a:r>
            <a:r>
              <a:rPr lang="zh-CN" altLang="en-US" sz="165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的灵敏度系数    。究其原因，除了应变片使用时胶体粘贴传递变形失真外，另一重要原因是由于存在着</a:t>
            </a:r>
            <a:r>
              <a:rPr lang="zh-CN" altLang="en-US" sz="165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所谓的</a:t>
            </a:r>
            <a:r>
              <a:rPr lang="zh-CN" altLang="en-US" sz="1650" dirty="0" smtClean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横向</a:t>
            </a:r>
            <a:r>
              <a:rPr lang="zh-CN" altLang="en-US" sz="1650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效应的缘故</a:t>
            </a:r>
            <a:r>
              <a:rPr lang="zh-CN" altLang="en-US" sz="165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1650" dirty="0">
              <a:solidFill>
                <a:srgbClr val="CC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1650" dirty="0">
              <a:solidFill>
                <a:srgbClr val="CC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589833" name="对象 589832"/>
          <p:cNvGraphicFramePr>
            <a:graphicFrameLocks noChangeAspect="1"/>
          </p:cNvGraphicFramePr>
          <p:nvPr/>
        </p:nvGraphicFramePr>
        <p:xfrm>
          <a:off x="2573868" y="4444214"/>
          <a:ext cx="317659" cy="3676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54" name="" r:id="rId5" imgW="165100" imgH="228600" progId="Equation.DSMT4">
                  <p:embed/>
                </p:oleObj>
              </mc:Choice>
              <mc:Fallback>
                <p:oleObj name="" r:id="rId5" imgW="165100" imgH="228600" progId="Equation.DSMT4">
                  <p:embed/>
                  <p:pic>
                    <p:nvPicPr>
                      <p:cNvPr id="0" name="图片 4205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73868" y="4444214"/>
                        <a:ext cx="317659" cy="367665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554" name="Picture 14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0252" y="2683505"/>
            <a:ext cx="1727076" cy="948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下箭头 1"/>
          <p:cNvSpPr/>
          <p:nvPr/>
        </p:nvSpPr>
        <p:spPr>
          <a:xfrm>
            <a:off x="7380312" y="3669742"/>
            <a:ext cx="270030" cy="3373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00">
              <a:solidFill>
                <a:srgbClr val="FFFFFF"/>
              </a:solidFill>
            </a:endParaRPr>
          </a:p>
        </p:txBody>
      </p:sp>
      <p:pic>
        <p:nvPicPr>
          <p:cNvPr id="17582" name="Picture 17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0342" y="4131147"/>
            <a:ext cx="1484102" cy="1361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sz="1050" smtClean="0">
                <a:ea typeface="宋体" panose="02010600030101010101" pitchFamily="2" charset="-122"/>
              </a:rPr>
            </a:fld>
            <a:endParaRPr lang="zh-CN" altLang="en-US" sz="105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89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89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89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89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7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7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589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589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9827" grpId="0" build="p"/>
      <p:bldP spid="589828" grpId="0"/>
      <p:bldP spid="589832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39742" y="1970928"/>
            <a:ext cx="5993476" cy="36360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>
              <a:lnSpc>
                <a:spcPct val="150000"/>
              </a:lnSpc>
              <a:spcBef>
                <a:spcPct val="20000"/>
              </a:spcBef>
              <a:buClr>
                <a:srgbClr val="CC0066"/>
              </a:buClr>
              <a:buFont typeface="Wingdings" panose="05000000000000000000" charset="0"/>
              <a:buChar char=""/>
            </a:pP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电阻应变片传感器输出电阻的变化较小，一般为 </a:t>
            </a:r>
            <a:endParaRPr lang="en-US" altLang="zh-CN" sz="1800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50000"/>
              </a:lnSpc>
              <a:spcBef>
                <a:spcPct val="20000"/>
              </a:spcBef>
              <a:buClr>
                <a:srgbClr val="CC0066"/>
              </a:buClr>
            </a:pPr>
            <a:r>
              <a:rPr lang="en-US" altLang="zh-CN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1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</a:t>
            </a:r>
            <a:r>
              <a:rPr lang="zh-CN" altLang="en-US" sz="1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要精确的测量出这些微小电阻的变化</a:t>
            </a:r>
            <a:r>
              <a:rPr lang="zh-CN" altLang="en-US" sz="1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en-US" altLang="zh-CN" sz="1800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50000"/>
              </a:lnSpc>
              <a:spcBef>
                <a:spcPct val="20000"/>
              </a:spcBef>
              <a:buClr>
                <a:srgbClr val="CC0066"/>
              </a:buClr>
            </a:pPr>
            <a:r>
              <a:rPr lang="en-US" altLang="zh-CN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1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1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常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采用</a:t>
            </a:r>
            <a:r>
              <a:rPr lang="zh-CN" altLang="en-US" sz="1800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桥式测量电路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1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 algn="l">
              <a:lnSpc>
                <a:spcPct val="150000"/>
              </a:lnSpc>
              <a:spcBef>
                <a:spcPct val="20000"/>
              </a:spcBef>
              <a:buClr>
                <a:srgbClr val="CC0066"/>
              </a:buClr>
              <a:buFont typeface="Wingdings" panose="05000000000000000000" charset="0"/>
              <a:buChar char=""/>
            </a:pP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根据电桥电源的不同，电桥可分为</a:t>
            </a:r>
            <a:r>
              <a:rPr lang="zh-CN" altLang="en-US" sz="1800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直流电桥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zh-CN" altLang="en-US" sz="1800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交流电桥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。可采用</a:t>
            </a:r>
            <a:r>
              <a:rPr lang="zh-CN" altLang="en-US" sz="1800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恒压源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或</a:t>
            </a:r>
            <a:r>
              <a:rPr lang="zh-CN" altLang="en-US" sz="1800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恒流源供电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1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 algn="l">
              <a:lnSpc>
                <a:spcPct val="150000"/>
              </a:lnSpc>
              <a:spcBef>
                <a:spcPct val="20000"/>
              </a:spcBef>
              <a:buClr>
                <a:srgbClr val="CC0066"/>
              </a:buClr>
              <a:buFont typeface="Wingdings" panose="05000000000000000000" charset="0"/>
              <a:buChar char=""/>
            </a:pP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由于直流电桥比较简单，交流电桥原理与它相似，所以我们只分析直流电桥的工作原理。</a:t>
            </a:r>
            <a:endParaRPr lang="zh-CN" altLang="en-US" sz="1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90850" name="标题 590849"/>
          <p:cNvSpPr>
            <a:spLocks noGrp="1" noRot="1"/>
          </p:cNvSpPr>
          <p:nvPr>
            <p:ph type="title"/>
          </p:nvPr>
        </p:nvSpPr>
        <p:spPr>
          <a:xfrm>
            <a:off x="1817784" y="1322856"/>
            <a:ext cx="5817394" cy="564356"/>
          </a:xfrm>
          <a:noFill/>
          <a:ln w="9525">
            <a:noFill/>
          </a:ln>
        </p:spPr>
        <p:txBody>
          <a:bodyPr vert="horz" wrap="square" lIns="68580" tIns="34290" rIns="68580" bIns="34290" anchor="ctr"/>
          <a:lstStyle/>
          <a:p>
            <a:pPr marL="838200" indent="-838200"/>
            <a:r>
              <a:rPr lang="en-US" altLang="zh-CN" sz="2400" kern="0" dirty="0">
                <a:solidFill>
                  <a:srgbClr val="1E4649"/>
                </a:solidFill>
                <a:latin typeface="+mj-ea"/>
              </a:rPr>
              <a:t> 电阻应变片的测量电路</a:t>
            </a:r>
            <a:endParaRPr lang="en-US" altLang="zh-CN" sz="2400" kern="0" dirty="0">
              <a:solidFill>
                <a:srgbClr val="1E4649"/>
              </a:solidFill>
              <a:latin typeface="+mj-ea"/>
            </a:endParaRPr>
          </a:p>
        </p:txBody>
      </p:sp>
      <p:sp>
        <p:nvSpPr>
          <p:cNvPr id="590852" name="矩形 590851"/>
          <p:cNvSpPr/>
          <p:nvPr/>
        </p:nvSpPr>
        <p:spPr>
          <a:xfrm>
            <a:off x="1143001" y="3353991"/>
            <a:ext cx="6858000" cy="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590854" name="矩形 590853"/>
          <p:cNvSpPr/>
          <p:nvPr/>
        </p:nvSpPr>
        <p:spPr>
          <a:xfrm>
            <a:off x="1143001" y="3353991"/>
            <a:ext cx="6858000" cy="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sz="10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1817694" y="2564994"/>
          <a:ext cx="1350150" cy="2880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02" name="Equation" r:id="rId1" imgW="22860000" imgH="4876800" progId="Equation.DSMT4">
                  <p:embed/>
                </p:oleObj>
              </mc:Choice>
              <mc:Fallback>
                <p:oleObj name="Equation" r:id="rId1" imgW="22860000" imgH="4876800" progId="Equation.DSMT4">
                  <p:embed/>
                  <p:pic>
                    <p:nvPicPr>
                      <p:cNvPr id="0" name="图片 4610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17694" y="2564994"/>
                        <a:ext cx="1350150" cy="288032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sz="1050" smtClean="0">
                <a:ea typeface="宋体" panose="02010600030101010101" pitchFamily="2" charset="-122"/>
              </a:rPr>
            </a:fld>
            <a:endParaRPr lang="zh-CN" altLang="en-US" sz="105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0852" grpId="0"/>
      <p:bldP spid="59085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0948" y="2053744"/>
            <a:ext cx="196659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/>
              <a:t>测 量 电 路：</a:t>
            </a:r>
            <a:endParaRPr lang="zh-CN" altLang="en-US" sz="2400" b="1" dirty="0"/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1111142" y="3683080"/>
            <a:ext cx="7473840" cy="1383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+mn-ea"/>
                <a:cs typeface="+mn-ea"/>
              </a:rPr>
              <a:t>    </a:t>
            </a:r>
            <a:r>
              <a:rPr lang="zh-CN" altLang="en-US" sz="2400" b="1" dirty="0" smtClean="0">
                <a:latin typeface="+mn-ea"/>
                <a:cs typeface="+mn-ea"/>
              </a:rPr>
              <a:t>金属</a:t>
            </a:r>
            <a:r>
              <a:rPr lang="zh-CN" altLang="en-US" sz="2400" b="1" dirty="0">
                <a:latin typeface="+mn-ea"/>
                <a:cs typeface="+mn-ea"/>
              </a:rPr>
              <a:t>应变片的电阻变化范围很小，如果直接用欧姆表测量其电阻值的变化将十分困难，且误差很大</a:t>
            </a:r>
            <a:r>
              <a:rPr lang="zh-CN" altLang="en-US" sz="2400" b="1" dirty="0" smtClean="0">
                <a:latin typeface="+mn-ea"/>
                <a:cs typeface="+mn-ea"/>
              </a:rPr>
              <a:t>。</a:t>
            </a:r>
            <a:endParaRPr lang="en-US" altLang="zh-CN" sz="2400" b="1" dirty="0" smtClean="0">
              <a:solidFill>
                <a:srgbClr val="00FF00"/>
              </a:solidFill>
              <a:latin typeface="+mn-ea"/>
              <a:cs typeface="+mn-ea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FF00"/>
                </a:solidFill>
                <a:latin typeface="+mn-ea"/>
                <a:cs typeface="+mn-ea"/>
              </a:rPr>
              <a:t> </a:t>
            </a:r>
            <a:r>
              <a:rPr lang="en-US" altLang="zh-CN" sz="2400" b="1" dirty="0" smtClean="0">
                <a:solidFill>
                  <a:srgbClr val="00FF00"/>
                </a:solidFill>
                <a:latin typeface="+mn-ea"/>
                <a:cs typeface="+mn-ea"/>
              </a:rPr>
              <a:t>   </a:t>
            </a:r>
            <a:r>
              <a:rPr lang="zh-CN" altLang="en-US" sz="2400" dirty="0" smtClean="0">
                <a:latin typeface="+mn-ea"/>
                <a:cs typeface="+mn-ea"/>
                <a:sym typeface="Symbol" panose="05050102010706020507" pitchFamily="18" charset="2"/>
              </a:rPr>
              <a:t> </a:t>
            </a:r>
            <a:r>
              <a:rPr lang="zh-CN" altLang="en-US" sz="2400" dirty="0" smtClean="0">
                <a:latin typeface="+mn-ea"/>
                <a:cs typeface="+mn-ea"/>
              </a:rPr>
              <a:t>  </a:t>
            </a:r>
            <a:endParaRPr lang="zh-CN" altLang="en-US" sz="2400" dirty="0">
              <a:latin typeface="+mn-ea"/>
              <a:cs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874" name="标题 591873"/>
          <p:cNvSpPr>
            <a:spLocks noGrp="1" noRot="1"/>
          </p:cNvSpPr>
          <p:nvPr>
            <p:ph type="title"/>
          </p:nvPr>
        </p:nvSpPr>
        <p:spPr>
          <a:xfrm>
            <a:off x="5329" y="1325018"/>
            <a:ext cx="9133523" cy="555308"/>
          </a:xfrm>
          <a:noFill/>
          <a:ln w="9525">
            <a:noFill/>
          </a:ln>
        </p:spPr>
        <p:txBody>
          <a:bodyPr vert="horz" wrap="square" lIns="68580" tIns="34290" rIns="68580" bIns="34290" anchor="ctr"/>
          <a:lstStyle/>
          <a:p>
            <a:pPr marL="838200" indent="-838200"/>
            <a:r>
              <a:rPr lang="en-US" altLang="zh-CN" sz="2400" kern="0" dirty="0">
                <a:solidFill>
                  <a:srgbClr val="1E4649"/>
                </a:solidFill>
                <a:latin typeface="+mj-ea"/>
              </a:rPr>
              <a:t>1.恒压源供电的直流电桥的工作原理 </a:t>
            </a:r>
            <a:endParaRPr lang="zh-CN" altLang="en-US" sz="2400" kern="0" dirty="0">
              <a:solidFill>
                <a:srgbClr val="1E4649"/>
              </a:solidFill>
              <a:latin typeface="+mj-ea"/>
            </a:endParaRPr>
          </a:p>
        </p:txBody>
      </p:sp>
      <p:sp>
        <p:nvSpPr>
          <p:cNvPr id="591875" name="文本占位符 591874"/>
          <p:cNvSpPr>
            <a:spLocks noGrp="1" noRot="1"/>
          </p:cNvSpPr>
          <p:nvPr>
            <p:ph type="body" idx="1"/>
          </p:nvPr>
        </p:nvSpPr>
        <p:spPr>
          <a:xfrm>
            <a:off x="779711" y="1970838"/>
            <a:ext cx="4275296" cy="1566174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  <a:buClr>
                <a:srgbClr val="CC0066"/>
              </a:buClr>
              <a:buFont typeface="Wingdings" panose="05000000000000000000" charset="0"/>
              <a:buChar char=""/>
            </a:pPr>
            <a:r>
              <a:rPr lang="zh-CN" altLang="en-US" sz="1650" dirty="0">
                <a:latin typeface="黑体" panose="02010609060101010101" pitchFamily="49" charset="-122"/>
              </a:rPr>
              <a:t>如图</a:t>
            </a:r>
            <a:r>
              <a:rPr lang="en-US" altLang="zh-CN" sz="1650" dirty="0">
                <a:latin typeface="黑体" panose="02010609060101010101" pitchFamily="49" charset="-122"/>
              </a:rPr>
              <a:t>2-11a</a:t>
            </a:r>
            <a:r>
              <a:rPr lang="zh-CN" altLang="en-US" sz="1650" dirty="0">
                <a:latin typeface="黑体" panose="02010609060101010101" pitchFamily="49" charset="-122"/>
              </a:rPr>
              <a:t>所示为恒压源供电的直流电桥测量电路</a:t>
            </a:r>
            <a:r>
              <a:rPr lang="zh-CN" altLang="en-US" sz="1650" dirty="0" smtClean="0">
                <a:latin typeface="黑体" panose="02010609060101010101" pitchFamily="49" charset="-122"/>
              </a:rPr>
              <a:t>。电桥的四个桥臂             为电阻应变片传感器。其</a:t>
            </a:r>
            <a:r>
              <a:rPr lang="zh-CN" altLang="en-US" sz="1650" dirty="0">
                <a:latin typeface="黑体" panose="02010609060101010101" pitchFamily="49" charset="-122"/>
              </a:rPr>
              <a:t>特点</a:t>
            </a:r>
            <a:r>
              <a:rPr lang="zh-CN" altLang="en-US" sz="1650" dirty="0" smtClean="0">
                <a:latin typeface="黑体" panose="02010609060101010101" pitchFamily="49" charset="-122"/>
              </a:rPr>
              <a:t>是：当</a:t>
            </a:r>
            <a:r>
              <a:rPr lang="zh-CN" altLang="en-US" sz="1650" dirty="0">
                <a:solidFill>
                  <a:srgbClr val="CC0066"/>
                </a:solidFill>
                <a:latin typeface="黑体" panose="02010609060101010101" pitchFamily="49" charset="-122"/>
              </a:rPr>
              <a:t>被测量无</a:t>
            </a:r>
            <a:r>
              <a:rPr lang="zh-CN" altLang="en-US" sz="1650" dirty="0" smtClean="0">
                <a:solidFill>
                  <a:srgbClr val="CC0066"/>
                </a:solidFill>
                <a:latin typeface="黑体" panose="02010609060101010101" pitchFamily="49" charset="-122"/>
              </a:rPr>
              <a:t>变化</a:t>
            </a:r>
            <a:r>
              <a:rPr lang="zh-CN" altLang="en-US" sz="1650" dirty="0">
                <a:latin typeface="黑体" panose="02010609060101010101" pitchFamily="49" charset="-122"/>
              </a:rPr>
              <a:t>时，</a:t>
            </a:r>
            <a:r>
              <a:rPr lang="zh-CN" altLang="en-US" sz="1650" dirty="0">
                <a:solidFill>
                  <a:srgbClr val="CC0066"/>
                </a:solidFill>
                <a:latin typeface="黑体" panose="02010609060101010101" pitchFamily="49" charset="-122"/>
              </a:rPr>
              <a:t>电桥</a:t>
            </a:r>
            <a:r>
              <a:rPr lang="zh-CN" altLang="en-US" sz="1650" dirty="0" smtClean="0">
                <a:solidFill>
                  <a:srgbClr val="CC0066"/>
                </a:solidFill>
                <a:latin typeface="黑体" panose="02010609060101010101" pitchFamily="49" charset="-122"/>
              </a:rPr>
              <a:t>平衡，</a:t>
            </a:r>
            <a:r>
              <a:rPr lang="zh-CN" altLang="en-US" sz="1650" dirty="0" smtClean="0">
                <a:latin typeface="黑体" panose="02010609060101010101" pitchFamily="49" charset="-122"/>
              </a:rPr>
              <a:t>输出</a:t>
            </a:r>
            <a:r>
              <a:rPr lang="zh-CN" altLang="en-US" sz="1650" dirty="0">
                <a:latin typeface="黑体" panose="02010609060101010101" pitchFamily="49" charset="-122"/>
              </a:rPr>
              <a:t>为</a:t>
            </a:r>
            <a:r>
              <a:rPr lang="zh-CN" altLang="en-US" sz="1650" dirty="0">
                <a:solidFill>
                  <a:srgbClr val="CC0066"/>
                </a:solidFill>
                <a:latin typeface="黑体" panose="02010609060101010101" pitchFamily="49" charset="-122"/>
              </a:rPr>
              <a:t>零</a:t>
            </a:r>
            <a:r>
              <a:rPr lang="zh-CN" altLang="en-US" sz="1650" dirty="0">
                <a:latin typeface="黑体" panose="02010609060101010101" pitchFamily="49" charset="-122"/>
              </a:rPr>
              <a:t>。当</a:t>
            </a:r>
            <a:r>
              <a:rPr lang="zh-CN" altLang="en-US" sz="1650" dirty="0">
                <a:solidFill>
                  <a:srgbClr val="CC0066"/>
                </a:solidFill>
                <a:latin typeface="黑体" panose="02010609060101010101" pitchFamily="49" charset="-122"/>
              </a:rPr>
              <a:t>被测量发生变化时，</a:t>
            </a:r>
            <a:r>
              <a:rPr lang="zh-CN" altLang="en-US" sz="1650" dirty="0">
                <a:latin typeface="黑体" panose="02010609060101010101" pitchFamily="49" charset="-122"/>
              </a:rPr>
              <a:t>电桥平衡被打破，</a:t>
            </a:r>
            <a:r>
              <a:rPr lang="zh-CN" altLang="en-US" sz="1650" dirty="0">
                <a:solidFill>
                  <a:srgbClr val="CC0066"/>
                </a:solidFill>
                <a:latin typeface="黑体" panose="02010609060101010101" pitchFamily="49" charset="-122"/>
              </a:rPr>
              <a:t>有电压输出</a:t>
            </a:r>
            <a:r>
              <a:rPr lang="zh-CN" altLang="en-US" sz="1650" dirty="0">
                <a:latin typeface="黑体" panose="02010609060101010101" pitchFamily="49" charset="-122"/>
              </a:rPr>
              <a:t>。</a:t>
            </a:r>
            <a:endParaRPr lang="zh-CN" altLang="en-US" sz="1650" dirty="0">
              <a:latin typeface="黑体" panose="02010609060101010101" pitchFamily="49" charset="-122"/>
            </a:endParaRPr>
          </a:p>
        </p:txBody>
      </p:sp>
      <p:sp>
        <p:nvSpPr>
          <p:cNvPr id="591876" name="矩形 591875"/>
          <p:cNvSpPr/>
          <p:nvPr/>
        </p:nvSpPr>
        <p:spPr>
          <a:xfrm>
            <a:off x="6602254" y="4617096"/>
            <a:ext cx="1133475" cy="32194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2-11a</a:t>
            </a:r>
            <a:endParaRPr lang="en-US" altLang="zh-CN" sz="15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91878" name="矩形 591877"/>
          <p:cNvSpPr/>
          <p:nvPr/>
        </p:nvSpPr>
        <p:spPr>
          <a:xfrm>
            <a:off x="845586" y="4236641"/>
            <a:ext cx="4170998" cy="85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algn="l">
              <a:lnSpc>
                <a:spcPct val="150000"/>
              </a:lnSpc>
              <a:buClr>
                <a:srgbClr val="CC0066"/>
              </a:buClr>
              <a:buFont typeface="Wingdings" panose="05000000000000000000" charset="0"/>
              <a:buChar char=""/>
            </a:pPr>
            <a:r>
              <a:rPr lang="zh-CN" altLang="en-US" sz="165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输出</a:t>
            </a:r>
            <a:r>
              <a:rPr lang="zh-CN" altLang="en-US" sz="165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的电压与被测量的</a:t>
            </a:r>
            <a:r>
              <a:rPr lang="zh-CN" altLang="en-US" sz="165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变化成比例关系。</a:t>
            </a:r>
            <a:endParaRPr lang="en-US" altLang="zh-CN" sz="165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91879" name="图片 59187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77943" y="2006770"/>
            <a:ext cx="2807494" cy="256222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3514135" y="2478413"/>
          <a:ext cx="1188132" cy="270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26" name="Equation" r:id="rId2" imgW="24079200" imgH="5486400" progId="Equation.DSMT4">
                  <p:embed/>
                </p:oleObj>
              </mc:Choice>
              <mc:Fallback>
                <p:oleObj name="Equation" r:id="rId2" imgW="24079200" imgH="5486400" progId="Equation.DSMT4">
                  <p:embed/>
                  <p:pic>
                    <p:nvPicPr>
                      <p:cNvPr id="0" name="图片 4712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514135" y="2478413"/>
                        <a:ext cx="1188132" cy="270713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sz="1050" smtClean="0">
                <a:ea typeface="宋体" panose="02010600030101010101" pitchFamily="2" charset="-122"/>
              </a:rPr>
            </a:fld>
            <a:endParaRPr lang="zh-CN" altLang="en-US" sz="105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91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591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91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91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91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91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1875" grpId="0" build="p"/>
      <p:bldP spid="591876" grpId="0" bldLvl="0" animBg="1"/>
      <p:bldP spid="59187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874" name="标题 591873"/>
          <p:cNvSpPr>
            <a:spLocks noGrp="1" noRot="1"/>
          </p:cNvSpPr>
          <p:nvPr>
            <p:ph type="title"/>
          </p:nvPr>
        </p:nvSpPr>
        <p:spPr>
          <a:xfrm>
            <a:off x="5329" y="1325018"/>
            <a:ext cx="9133523" cy="555308"/>
          </a:xfrm>
          <a:noFill/>
          <a:ln w="9525">
            <a:noFill/>
          </a:ln>
        </p:spPr>
        <p:txBody>
          <a:bodyPr vert="horz" wrap="square" lIns="68580" tIns="34290" rIns="68580" bIns="34290" anchor="ctr"/>
          <a:lstStyle/>
          <a:p>
            <a:pPr marL="838200" indent="-838200"/>
            <a:r>
              <a:rPr lang="en-US" altLang="zh-CN" sz="2400" kern="0" dirty="0">
                <a:solidFill>
                  <a:srgbClr val="1E4649"/>
                </a:solidFill>
                <a:latin typeface="+mj-ea"/>
              </a:rPr>
              <a:t>1.恒压源供电的直流电桥的工作原理 </a:t>
            </a:r>
            <a:endParaRPr lang="zh-CN" altLang="en-US" sz="2400" kern="0" dirty="0">
              <a:solidFill>
                <a:srgbClr val="1E4649"/>
              </a:solidFill>
              <a:latin typeface="+mj-ea"/>
            </a:endParaRPr>
          </a:p>
        </p:txBody>
      </p:sp>
      <p:sp>
        <p:nvSpPr>
          <p:cNvPr id="591876" name="矩形 591875"/>
          <p:cNvSpPr/>
          <p:nvPr/>
        </p:nvSpPr>
        <p:spPr>
          <a:xfrm>
            <a:off x="6602254" y="4725164"/>
            <a:ext cx="1133475" cy="32194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2-11a</a:t>
            </a:r>
            <a:endParaRPr lang="en-US" altLang="zh-CN" sz="15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591877" name="对象 591876"/>
          <p:cNvGraphicFramePr>
            <a:graphicFrameLocks noChangeAspect="1"/>
          </p:cNvGraphicFramePr>
          <p:nvPr/>
        </p:nvGraphicFramePr>
        <p:xfrm>
          <a:off x="1136982" y="3374994"/>
          <a:ext cx="3945731" cy="695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50" name="" r:id="rId1" imgW="2360930" imgH="431800" progId="Equation.DSMT4">
                  <p:embed/>
                </p:oleObj>
              </mc:Choice>
              <mc:Fallback>
                <p:oleObj name="" r:id="rId1" imgW="2360930" imgH="431800" progId="Equation.DSMT4">
                  <p:embed/>
                  <p:pic>
                    <p:nvPicPr>
                      <p:cNvPr id="0" name="图片 4814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36982" y="3374994"/>
                        <a:ext cx="3945731" cy="695325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1878" name="矩形 591877"/>
          <p:cNvSpPr/>
          <p:nvPr/>
        </p:nvSpPr>
        <p:spPr>
          <a:xfrm>
            <a:off x="938293" y="2294964"/>
            <a:ext cx="4170998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algn="l">
              <a:lnSpc>
                <a:spcPct val="150000"/>
              </a:lnSpc>
              <a:buClr>
                <a:srgbClr val="CC0066"/>
              </a:buClr>
              <a:buFont typeface="Wingdings" panose="05000000000000000000" charset="0"/>
              <a:buChar char=""/>
            </a:pPr>
            <a:r>
              <a:rPr lang="zh-CN" altLang="en-US" sz="1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按照图</a:t>
            </a:r>
            <a:r>
              <a:rPr lang="en-US" altLang="zh-CN" sz="1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2-11a</a:t>
            </a:r>
            <a:r>
              <a:rPr lang="zh-CN" altLang="en-US" sz="1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）所示电阻应变片所在位置，电桥输出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zh-CN" altLang="en-US" sz="1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电压可以表示为</a:t>
            </a:r>
            <a:r>
              <a:rPr lang="en-US" altLang="zh-CN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endParaRPr lang="en-US" altLang="zh-CN" sz="1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91879" name="图片 59187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7943" y="2006770"/>
            <a:ext cx="2807494" cy="2562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sz="1050" smtClean="0">
                <a:ea typeface="宋体" panose="02010600030101010101" pitchFamily="2" charset="-122"/>
              </a:rPr>
            </a:fld>
            <a:endParaRPr lang="zh-CN" altLang="en-US" sz="105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91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592897"/>
          <p:cNvSpPr txBox="1">
            <a:spLocks noRot="1"/>
          </p:cNvSpPr>
          <p:nvPr/>
        </p:nvSpPr>
        <p:spPr>
          <a:xfrm>
            <a:off x="1223718" y="3105054"/>
            <a:ext cx="6172200" cy="864096"/>
          </a:xfrm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Clr>
                <a:srgbClr val="CC0066"/>
              </a:buClr>
              <a:buFont typeface="Wingdings" panose="05000000000000000000" pitchFamily="2" charset="2"/>
              <a:buChar char="l"/>
            </a:pPr>
            <a:r>
              <a:rPr lang="zh-CN" altLang="en-US" sz="1800" b="1" dirty="0" smtClean="0">
                <a:solidFill>
                  <a:srgbClr val="000000"/>
                </a:solidFill>
                <a:latin typeface="黑体" panose="02010609060101010101" pitchFamily="49" charset="-122"/>
              </a:rPr>
              <a:t> </a:t>
            </a:r>
            <a:r>
              <a:rPr lang="zh-CN" altLang="en-US" sz="1800" dirty="0" smtClean="0">
                <a:solidFill>
                  <a:srgbClr val="000000"/>
                </a:solidFill>
                <a:latin typeface="黑体" panose="02010609060101010101" pitchFamily="49" charset="-122"/>
              </a:rPr>
              <a:t>为了获得最大的电桥输出，在设计时常使</a:t>
            </a:r>
            <a:endParaRPr lang="zh-CN" altLang="en-US" sz="1800" dirty="0" smtClean="0">
              <a:solidFill>
                <a:srgbClr val="000000"/>
              </a:solidFill>
              <a:latin typeface="黑体" panose="02010609060101010101" pitchFamily="49" charset="-122"/>
            </a:endParaRPr>
          </a:p>
          <a:p>
            <a:pPr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zh-CN" altLang="en-US" sz="1800" dirty="0" smtClean="0">
                <a:solidFill>
                  <a:srgbClr val="000000"/>
                </a:solidFill>
                <a:latin typeface="黑体" panose="02010609060101010101" pitchFamily="49" charset="-122"/>
              </a:rPr>
              <a:t>                      （称为等臂电桥）。</a:t>
            </a:r>
            <a:endParaRPr lang="zh-CN" altLang="en-US" sz="1800" dirty="0" smtClean="0">
              <a:solidFill>
                <a:srgbClr val="000000"/>
              </a:solidFill>
              <a:latin typeface="黑体" panose="02010609060101010101" pitchFamily="49" charset="-122"/>
            </a:endParaRPr>
          </a:p>
        </p:txBody>
      </p:sp>
      <p:sp>
        <p:nvSpPr>
          <p:cNvPr id="592898" name="文本占位符 592897"/>
          <p:cNvSpPr>
            <a:spLocks noGrp="1" noRot="1"/>
          </p:cNvSpPr>
          <p:nvPr>
            <p:ph type="body" idx="4294967295"/>
          </p:nvPr>
        </p:nvSpPr>
        <p:spPr>
          <a:xfrm>
            <a:off x="1277634" y="1755220"/>
            <a:ext cx="6172200" cy="465687"/>
          </a:xfrm>
        </p:spPr>
        <p:txBody>
          <a:bodyPr/>
          <a:lstStyle/>
          <a:p>
            <a:pPr>
              <a:lnSpc>
                <a:spcPct val="90000"/>
              </a:lnSpc>
              <a:buClr>
                <a:srgbClr val="CC0066"/>
              </a:buClr>
              <a:buFont typeface="Wingdings" panose="05000000000000000000" charset="0"/>
              <a:buChar char=""/>
            </a:pPr>
            <a:r>
              <a:rPr lang="zh-CN" altLang="en-US" sz="1800" dirty="0">
                <a:latin typeface="黑体" panose="02010609060101010101" pitchFamily="49" charset="-122"/>
              </a:rPr>
              <a:t>当输出电压为零时，电桥平衡</a:t>
            </a:r>
            <a:r>
              <a:rPr lang="zh-CN" altLang="en-US" sz="1800" dirty="0" smtClean="0">
                <a:latin typeface="黑体" panose="02010609060101010101" pitchFamily="49" charset="-122"/>
              </a:rPr>
              <a:t>，此时</a:t>
            </a:r>
            <a:r>
              <a:rPr lang="zh-CN" altLang="en-US" sz="1800" b="1" dirty="0" smtClean="0">
                <a:latin typeface="黑体" panose="02010609060101010101" pitchFamily="49" charset="-122"/>
              </a:rPr>
              <a:t>                         </a:t>
            </a:r>
            <a:endParaRPr lang="zh-CN" altLang="en-US" sz="1800" b="1" dirty="0">
              <a:latin typeface="黑体" panose="02010609060101010101" pitchFamily="49" charset="-122"/>
            </a:endParaRPr>
          </a:p>
          <a:p>
            <a:pPr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zh-CN" altLang="en-US" sz="1800" b="1" dirty="0">
                <a:latin typeface="黑体" panose="02010609060101010101" pitchFamily="49" charset="-122"/>
              </a:rPr>
              <a:t>                     </a:t>
            </a:r>
            <a:r>
              <a:rPr lang="zh-CN" altLang="en-US" sz="1800" b="1" dirty="0" smtClean="0">
                <a:latin typeface="黑体" panose="02010609060101010101" pitchFamily="49" charset="-122"/>
              </a:rPr>
              <a:t>                                        </a:t>
            </a:r>
            <a:endParaRPr lang="zh-CN" altLang="en-US" sz="1800" b="1" dirty="0">
              <a:latin typeface="黑体" panose="02010609060101010101" pitchFamily="49" charset="-122"/>
            </a:endParaRPr>
          </a:p>
        </p:txBody>
      </p:sp>
      <p:sp>
        <p:nvSpPr>
          <p:cNvPr id="592899" name="矩形 592898"/>
          <p:cNvSpPr/>
          <p:nvPr/>
        </p:nvSpPr>
        <p:spPr>
          <a:xfrm>
            <a:off x="1143001" y="857250"/>
            <a:ext cx="6858000" cy="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sz="100"/>
          </a:p>
        </p:txBody>
      </p:sp>
      <p:graphicFrame>
        <p:nvGraphicFramePr>
          <p:cNvPr id="592900" name="对象 592899"/>
          <p:cNvGraphicFramePr>
            <a:graphicFrameLocks noChangeAspect="1"/>
          </p:cNvGraphicFramePr>
          <p:nvPr/>
        </p:nvGraphicFramePr>
        <p:xfrm>
          <a:off x="1633736" y="2348421"/>
          <a:ext cx="2052638" cy="4536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34" name="" r:id="rId1" imgW="977900" imgH="228600" progId="Equation.DSMT4">
                  <p:embed/>
                </p:oleObj>
              </mc:Choice>
              <mc:Fallback>
                <p:oleObj name="" r:id="rId1" imgW="977900" imgH="228600" progId="Equation.DSMT4">
                  <p:embed/>
                  <p:pic>
                    <p:nvPicPr>
                      <p:cNvPr id="0" name="图片 4923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33736" y="2348421"/>
                        <a:ext cx="2052638" cy="453628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2901" name="矩形 592900"/>
          <p:cNvSpPr/>
          <p:nvPr/>
        </p:nvSpPr>
        <p:spPr>
          <a:xfrm>
            <a:off x="1143001" y="857250"/>
            <a:ext cx="6858000" cy="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sz="100"/>
          </a:p>
        </p:txBody>
      </p:sp>
      <p:graphicFrame>
        <p:nvGraphicFramePr>
          <p:cNvPr id="592902" name="对象 592901"/>
          <p:cNvGraphicFramePr>
            <a:graphicFrameLocks noChangeAspect="1"/>
          </p:cNvGraphicFramePr>
          <p:nvPr/>
        </p:nvGraphicFramePr>
        <p:xfrm>
          <a:off x="1772485" y="3640845"/>
          <a:ext cx="2106215" cy="3536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35" name="" r:id="rId3" imgW="1358900" imgH="228600" progId="Equation.DSMT4">
                  <p:embed/>
                </p:oleObj>
              </mc:Choice>
              <mc:Fallback>
                <p:oleObj name="" r:id="rId3" imgW="1358900" imgH="228600" progId="Equation.DSMT4">
                  <p:embed/>
                  <p:pic>
                    <p:nvPicPr>
                      <p:cNvPr id="0" name="图片 4923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72485" y="3640845"/>
                        <a:ext cx="2106215" cy="353616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2903" name="对象 592902"/>
          <p:cNvGraphicFramePr>
            <a:graphicFrameLocks noChangeAspect="1"/>
          </p:cNvGraphicFramePr>
          <p:nvPr/>
        </p:nvGraphicFramePr>
        <p:xfrm>
          <a:off x="1790790" y="4628880"/>
          <a:ext cx="5562600" cy="7465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36" name="" r:id="rId5" imgW="3619500" imgH="482600" progId="Equation.DSMT4">
                  <p:embed/>
                </p:oleObj>
              </mc:Choice>
              <mc:Fallback>
                <p:oleObj name="" r:id="rId5" imgW="3619500" imgH="482600" progId="Equation.DSMT4">
                  <p:embed/>
                  <p:pic>
                    <p:nvPicPr>
                      <p:cNvPr id="0" name="图片 4923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90790" y="4628880"/>
                        <a:ext cx="5562600" cy="746522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2904" name="对象 592903"/>
          <p:cNvGraphicFramePr>
            <a:graphicFrameLocks noChangeAspect="1"/>
          </p:cNvGraphicFramePr>
          <p:nvPr/>
        </p:nvGraphicFramePr>
        <p:xfrm>
          <a:off x="4463988" y="2246017"/>
          <a:ext cx="756047" cy="5774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37" name="" r:id="rId7" imgW="558800" imgH="431800" progId="Equation.DSMT4">
                  <p:embed/>
                </p:oleObj>
              </mc:Choice>
              <mc:Fallback>
                <p:oleObj name="" r:id="rId7" imgW="558800" imgH="431800" progId="Equation.DSMT4">
                  <p:embed/>
                  <p:pic>
                    <p:nvPicPr>
                      <p:cNvPr id="0" name="图片 4923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463988" y="2246017"/>
                        <a:ext cx="756047" cy="577453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92905" name="图片 59290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948363" y="1484710"/>
            <a:ext cx="2052638" cy="187404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3904658" y="2421821"/>
            <a:ext cx="411480" cy="423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l">
              <a:lnSpc>
                <a:spcPct val="120000"/>
              </a:lnSpc>
              <a:spcBef>
                <a:spcPct val="20000"/>
              </a:spcBef>
              <a:buClr>
                <a:srgbClr val="FF0000"/>
              </a:buClr>
            </a:pP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或</a:t>
            </a:r>
            <a:endParaRPr lang="zh-CN" altLang="en-US" sz="1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占位符 592897"/>
          <p:cNvSpPr txBox="1">
            <a:spLocks noRot="1"/>
          </p:cNvSpPr>
          <p:nvPr/>
        </p:nvSpPr>
        <p:spPr>
          <a:xfrm>
            <a:off x="1331730" y="4168350"/>
            <a:ext cx="6172200" cy="502788"/>
          </a:xfrm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Clr>
                <a:srgbClr val="CC0066"/>
              </a:buClr>
              <a:buFont typeface="Wingdings" panose="05000000000000000000" charset="0"/>
              <a:buChar char=""/>
            </a:pPr>
            <a:r>
              <a:rPr lang="zh-CN" altLang="en-US" sz="1800" dirty="0" smtClean="0">
                <a:solidFill>
                  <a:srgbClr val="000000"/>
                </a:solidFill>
                <a:latin typeface="黑体" panose="02010609060101010101" pitchFamily="49" charset="-122"/>
              </a:rPr>
              <a:t>当四个桥臂电阻都发生变化时，电桥的输出为</a:t>
            </a:r>
            <a:endParaRPr lang="zh-CN" altLang="en-US" sz="1800" dirty="0">
              <a:solidFill>
                <a:srgbClr val="000000"/>
              </a:solidFill>
              <a:latin typeface="黑体" panose="02010609060101010101" pitchFamily="49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sz="1050" smtClean="0">
                <a:ea typeface="宋体" panose="02010600030101010101" pitchFamily="2" charset="-122"/>
              </a:rPr>
            </a:fld>
            <a:endParaRPr lang="zh-CN" altLang="en-US" sz="105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92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592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946" name="标题 594945"/>
          <p:cNvSpPr>
            <a:spLocks noGrp="1" noRot="1"/>
          </p:cNvSpPr>
          <p:nvPr>
            <p:ph type="title"/>
          </p:nvPr>
        </p:nvSpPr>
        <p:spPr>
          <a:xfrm>
            <a:off x="4286" y="1267301"/>
            <a:ext cx="9140190" cy="540544"/>
          </a:xfrm>
          <a:noFill/>
          <a:ln w="9525">
            <a:noFill/>
          </a:ln>
        </p:spPr>
        <p:txBody>
          <a:bodyPr vert="horz" wrap="square" lIns="68580" tIns="34290" rIns="68580" bIns="34290" anchor="ctr"/>
          <a:lstStyle/>
          <a:p>
            <a:pPr marL="838200" indent="-838200"/>
            <a:r>
              <a:rPr lang="en-US" altLang="zh-CN" sz="2400" kern="0" dirty="0">
                <a:solidFill>
                  <a:srgbClr val="1E4649"/>
                </a:solidFill>
                <a:latin typeface="+mj-ea"/>
              </a:rPr>
              <a:t>2.恒流源供电的直流电桥的工作原理</a:t>
            </a:r>
            <a:endParaRPr lang="en-US" altLang="zh-CN" sz="2400" kern="0" dirty="0">
              <a:solidFill>
                <a:srgbClr val="1E4649"/>
              </a:solidFill>
              <a:latin typeface="+mj-ea"/>
            </a:endParaRPr>
          </a:p>
        </p:txBody>
      </p:sp>
      <p:sp>
        <p:nvSpPr>
          <p:cNvPr id="594947" name="文本占位符 594946"/>
          <p:cNvSpPr>
            <a:spLocks noGrp="1" noRot="1"/>
          </p:cNvSpPr>
          <p:nvPr>
            <p:ph type="body" sz="half" idx="1"/>
          </p:nvPr>
        </p:nvSpPr>
        <p:spPr>
          <a:xfrm>
            <a:off x="1506945" y="1754904"/>
            <a:ext cx="3942160" cy="799110"/>
          </a:xfrm>
        </p:spPr>
        <p:txBody>
          <a:bodyPr/>
          <a:lstStyle/>
          <a:p>
            <a:pPr>
              <a:lnSpc>
                <a:spcPct val="150000"/>
              </a:lnSpc>
              <a:buClr>
                <a:srgbClr val="CC0066"/>
              </a:buClr>
              <a:buFont typeface="Wingdings" panose="05000000000000000000" charset="0"/>
              <a:buChar char=""/>
            </a:pPr>
            <a:r>
              <a:rPr lang="zh-CN" altLang="en-US" sz="1800" dirty="0">
                <a:latin typeface="黑体" panose="02010609060101010101" pitchFamily="49" charset="-122"/>
              </a:rPr>
              <a:t>如图</a:t>
            </a:r>
            <a:r>
              <a:rPr lang="en-US" altLang="zh-CN" sz="1800" dirty="0">
                <a:latin typeface="黑体" panose="02010609060101010101" pitchFamily="49" charset="-122"/>
              </a:rPr>
              <a:t>2-12</a:t>
            </a:r>
            <a:r>
              <a:rPr lang="zh-CN" altLang="en-US" sz="1800" dirty="0">
                <a:latin typeface="黑体" panose="02010609060101010101" pitchFamily="49" charset="-122"/>
              </a:rPr>
              <a:t>所示为恒流源供电的直流电桥测量电路。电桥输出为：</a:t>
            </a:r>
            <a:endParaRPr lang="zh-CN" altLang="en-US" sz="1800" dirty="0">
              <a:latin typeface="黑体" panose="02010609060101010101" pitchFamily="49" charset="-122"/>
            </a:endParaRPr>
          </a:p>
        </p:txBody>
      </p:sp>
      <p:sp>
        <p:nvSpPr>
          <p:cNvPr id="594948" name="矩形 594947"/>
          <p:cNvSpPr/>
          <p:nvPr/>
        </p:nvSpPr>
        <p:spPr>
          <a:xfrm>
            <a:off x="1143001" y="3268266"/>
            <a:ext cx="6858000" cy="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sz="100"/>
          </a:p>
        </p:txBody>
      </p:sp>
      <p:graphicFrame>
        <p:nvGraphicFramePr>
          <p:cNvPr id="594949" name="对象 594948"/>
          <p:cNvGraphicFramePr>
            <a:graphicFrameLocks noChangeAspect="1"/>
          </p:cNvGraphicFramePr>
          <p:nvPr/>
        </p:nvGraphicFramePr>
        <p:xfrm>
          <a:off x="1601391" y="2726531"/>
          <a:ext cx="3294459" cy="6155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2" name="" r:id="rId1" imgW="2298700" imgH="431800" progId="Equation.DSMT4">
                  <p:embed/>
                </p:oleObj>
              </mc:Choice>
              <mc:Fallback>
                <p:oleObj name="" r:id="rId1" imgW="2298700" imgH="431800" progId="Equation.DSMT4">
                  <p:embed/>
                  <p:pic>
                    <p:nvPicPr>
                      <p:cNvPr id="0" name="图片 5124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01391" y="2726531"/>
                        <a:ext cx="3294459" cy="615554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4950" name="矩形 594949"/>
          <p:cNvSpPr/>
          <p:nvPr/>
        </p:nvSpPr>
        <p:spPr>
          <a:xfrm>
            <a:off x="1601391" y="3591018"/>
            <a:ext cx="1999059" cy="3429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spcBef>
                <a:spcPct val="20000"/>
              </a:spcBef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zh-CN" altLang="en-US" sz="1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恒压源电桥输出</a:t>
            </a:r>
            <a:endParaRPr lang="zh-CN" altLang="en-US" sz="1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94951" name="矩形 594950"/>
          <p:cNvSpPr/>
          <p:nvPr/>
        </p:nvSpPr>
        <p:spPr>
          <a:xfrm>
            <a:off x="6147911" y="4752827"/>
            <a:ext cx="2511029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2-12  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恒流源供电的电桥测量电路</a:t>
            </a:r>
            <a:endParaRPr lang="zh-CN" altLang="en-US" sz="15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594952" name="内容占位符 594951"/>
          <p:cNvGraphicFramePr>
            <a:graphicFrameLocks noGrp="1" noChangeAspect="1"/>
          </p:cNvGraphicFramePr>
          <p:nvPr>
            <p:ph sz="half" idx="2"/>
          </p:nvPr>
        </p:nvGraphicFramePr>
        <p:xfrm>
          <a:off x="1601392" y="4201976"/>
          <a:ext cx="3726693" cy="681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3" name="" r:id="rId3" imgW="2360930" imgH="431800" progId="Equation.DSMT4">
                  <p:embed/>
                </p:oleObj>
              </mc:Choice>
              <mc:Fallback>
                <p:oleObj name="" r:id="rId3" imgW="2360930" imgH="431800" progId="Equation.DSMT4">
                  <p:embed/>
                  <p:pic>
                    <p:nvPicPr>
                      <p:cNvPr id="0" name="图片 51242"/>
                      <p:cNvPicPr/>
                      <p:nvPr/>
                    </p:nvPicPr>
                    <p:blipFill>
                      <a:blip r:embed="rId4">
                        <a:lum/>
                      </a:blip>
                      <a:stretch>
                        <a:fillRect/>
                      </a:stretch>
                    </p:blipFill>
                    <p:spPr>
                      <a:xfrm>
                        <a:off x="1601392" y="4201976"/>
                        <a:ext cx="3726693" cy="681212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94953" name="图片 59495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47764" y="2121308"/>
            <a:ext cx="2461022" cy="24848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上下箭头 1"/>
          <p:cNvSpPr/>
          <p:nvPr/>
        </p:nvSpPr>
        <p:spPr>
          <a:xfrm>
            <a:off x="3761910" y="3350934"/>
            <a:ext cx="648072" cy="821450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00" dirty="0" smtClean="0">
                <a:solidFill>
                  <a:srgbClr val="CC0066"/>
                </a:solidFill>
              </a:rPr>
              <a:t>比较</a:t>
            </a:r>
            <a:endParaRPr lang="zh-CN" altLang="en-US" sz="100" dirty="0">
              <a:solidFill>
                <a:srgbClr val="CC0066"/>
              </a:solidFill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sz="1050" smtClean="0">
                <a:ea typeface="宋体" panose="02010600030101010101" pitchFamily="2" charset="-122"/>
              </a:rPr>
            </a:fld>
            <a:endParaRPr lang="zh-CN" altLang="en-US" sz="105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94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94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94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94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94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94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94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94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94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94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947" grpId="0" build="p"/>
      <p:bldP spid="594950" grpId="0"/>
      <p:bldP spid="594951" grpId="0" bldLvl="0"/>
      <p:bldP spid="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970" name="标题 595969"/>
          <p:cNvSpPr>
            <a:spLocks noGrp="1"/>
          </p:cNvSpPr>
          <p:nvPr>
            <p:ph type="title"/>
          </p:nvPr>
        </p:nvSpPr>
        <p:spPr>
          <a:xfrm>
            <a:off x="-12292" y="1227773"/>
            <a:ext cx="9155906" cy="627698"/>
          </a:xfrm>
          <a:noFill/>
          <a:ln w="9525">
            <a:noFill/>
          </a:ln>
        </p:spPr>
        <p:txBody>
          <a:bodyPr vert="horz" wrap="square" lIns="68580" tIns="34290" rIns="68580" bIns="34290" anchor="ctr"/>
          <a:lstStyle/>
          <a:p>
            <a:pPr marL="838200" indent="-838200"/>
            <a:r>
              <a:rPr lang="en-US" altLang="zh-CN" sz="2400" kern="0" dirty="0">
                <a:solidFill>
                  <a:srgbClr val="1E4649"/>
                </a:solidFill>
                <a:latin typeface="+mj-ea"/>
              </a:rPr>
              <a:t>3.电桥的类型</a:t>
            </a:r>
            <a:endParaRPr lang="en-US" altLang="zh-CN" sz="2400" kern="0" dirty="0">
              <a:solidFill>
                <a:srgbClr val="1E4649"/>
              </a:solidFill>
              <a:latin typeface="+mj-ea"/>
            </a:endParaRPr>
          </a:p>
        </p:txBody>
      </p:sp>
      <p:sp>
        <p:nvSpPr>
          <p:cNvPr id="595971" name="文本占位符 595970"/>
          <p:cNvSpPr>
            <a:spLocks noGrp="1"/>
          </p:cNvSpPr>
          <p:nvPr>
            <p:ph type="body" idx="1"/>
          </p:nvPr>
        </p:nvSpPr>
        <p:spPr>
          <a:xfrm>
            <a:off x="1485990" y="2057400"/>
            <a:ext cx="6172200" cy="561975"/>
          </a:xfrm>
        </p:spPr>
        <p:txBody>
          <a:bodyPr/>
          <a:lstStyle/>
          <a:p>
            <a:pPr>
              <a:buClr>
                <a:srgbClr val="CC0066"/>
              </a:buClr>
              <a:buFont typeface="Wingdings" panose="05000000000000000000" charset="0"/>
              <a:buChar char=""/>
            </a:pPr>
            <a:r>
              <a:rPr lang="en-US" altLang="zh-CN" dirty="0"/>
              <a:t> </a:t>
            </a:r>
            <a:r>
              <a:rPr lang="zh-CN" altLang="en-US" sz="2100" dirty="0"/>
              <a:t>根据电桥工作桥臂个数的不同</a:t>
            </a:r>
            <a:endParaRPr lang="zh-CN" altLang="en-US" sz="2100" dirty="0"/>
          </a:p>
        </p:txBody>
      </p:sp>
      <p:sp>
        <p:nvSpPr>
          <p:cNvPr id="595972" name="下箭头 595971"/>
          <p:cNvSpPr/>
          <p:nvPr/>
        </p:nvSpPr>
        <p:spPr>
          <a:xfrm>
            <a:off x="4247764" y="2549843"/>
            <a:ext cx="378619" cy="810816"/>
          </a:xfrm>
          <a:prstGeom prst="downArrow">
            <a:avLst>
              <a:gd name="adj1" fmla="val 50000"/>
              <a:gd name="adj2" fmla="val 53537"/>
            </a:avLst>
          </a:prstGeom>
          <a:solidFill>
            <a:srgbClr val="FECF40"/>
          </a:solidFill>
          <a:ln w="9525">
            <a:noFill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595973" name="文本框 595972"/>
          <p:cNvSpPr txBox="1"/>
          <p:nvPr/>
        </p:nvSpPr>
        <p:spPr>
          <a:xfrm>
            <a:off x="2250371" y="4023212"/>
            <a:ext cx="113347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 dirty="0">
                <a:solidFill>
                  <a:srgbClr val="000000"/>
                </a:solidFill>
                <a:ea typeface="黑体" panose="02010609060101010101" pitchFamily="49" charset="-122"/>
              </a:rPr>
              <a:t>单臂电桥</a:t>
            </a:r>
            <a:endParaRPr lang="zh-CN" altLang="en-US" sz="1800" dirty="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595974" name="文本框 595973"/>
          <p:cNvSpPr txBox="1"/>
          <p:nvPr/>
        </p:nvSpPr>
        <p:spPr>
          <a:xfrm>
            <a:off x="3762375" y="3914865"/>
            <a:ext cx="1348979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 dirty="0">
                <a:solidFill>
                  <a:srgbClr val="000000"/>
                </a:solidFill>
                <a:ea typeface="黑体" panose="02010609060101010101" pitchFamily="49" charset="-122"/>
              </a:rPr>
              <a:t>差动双臂电桥（半桥）</a:t>
            </a:r>
            <a:endParaRPr lang="zh-CN" altLang="en-US" sz="1800" dirty="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595975" name="文本框 595974"/>
          <p:cNvSpPr txBox="1"/>
          <p:nvPr/>
        </p:nvSpPr>
        <p:spPr>
          <a:xfrm>
            <a:off x="5651897" y="4023212"/>
            <a:ext cx="113347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 dirty="0">
                <a:solidFill>
                  <a:srgbClr val="000000"/>
                </a:solidFill>
                <a:ea typeface="黑体" panose="02010609060101010101" pitchFamily="49" charset="-122"/>
              </a:rPr>
              <a:t>差动全桥</a:t>
            </a:r>
            <a:endParaRPr lang="zh-CN" altLang="en-US" sz="1800" dirty="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595976" name="左大括号 595975"/>
          <p:cNvSpPr/>
          <p:nvPr/>
        </p:nvSpPr>
        <p:spPr>
          <a:xfrm rot="5400000">
            <a:off x="4361498" y="1933665"/>
            <a:ext cx="150495" cy="3240881"/>
          </a:xfrm>
          <a:prstGeom prst="leftBrace">
            <a:avLst>
              <a:gd name="adj1" fmla="val 62488"/>
              <a:gd name="adj2" fmla="val 50000"/>
            </a:avLst>
          </a:prstGeom>
          <a:solidFill>
            <a:srgbClr val="0000CC"/>
          </a:solidFill>
          <a:ln w="9525">
            <a:noFill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sz="1050" smtClean="0">
                <a:ea typeface="宋体" panose="02010600030101010101" pitchFamily="2" charset="-122"/>
              </a:rPr>
            </a:fld>
            <a:endParaRPr lang="zh-CN" altLang="en-US" sz="105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95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500"/>
                                        <p:tgtEl>
                                          <p:spTgt spid="595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500"/>
                                        <p:tgtEl>
                                          <p:spTgt spid="595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500"/>
                                        <p:tgtEl>
                                          <p:spTgt spid="595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500"/>
                                        <p:tgtEl>
                                          <p:spTgt spid="595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500"/>
                                        <p:tgtEl>
                                          <p:spTgt spid="595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5971" grpId="0" build="p"/>
      <p:bldP spid="595973" grpId="0"/>
      <p:bldP spid="595974" grpId="0"/>
      <p:bldP spid="59597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571781" y="1772816"/>
            <a:ext cx="7617856" cy="3168352"/>
          </a:xfrm>
          <a:prstGeom prst="rect">
            <a:avLst/>
          </a:prstGeom>
        </p:spPr>
        <p:txBody>
          <a:bodyPr/>
          <a:lstStyle>
            <a:lvl1pPr marL="342900" indent="-342900" algn="l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+mn-cs"/>
              </a:defRPr>
            </a:lvl1pPr>
            <a:lvl2pPr marL="358775" indent="-285750" algn="l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+mn-cs"/>
              </a:defRPr>
            </a:lvl2pPr>
            <a:lvl3pPr marL="622300" indent="-228600" algn="l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+mn-cs"/>
              </a:defRPr>
            </a:lvl3pPr>
            <a:lvl4pPr marL="898525" indent="-228600" algn="l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+mn-cs"/>
              </a:defRPr>
            </a:lvl4pPr>
            <a:lvl5pPr marL="895350" indent="-228600" algn="l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15000"/>
              </a:lnSpc>
              <a:buFont typeface="Wingdings" panose="05000000000000000000" pitchFamily="2" charset="2"/>
              <a:buNone/>
            </a:pP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导体或半导体材料在外界力的作用下，会产生机械变形，其电阻值也将随着发生变化，这种现象称为</a:t>
            </a:r>
            <a:r>
              <a:rPr lang="zh-CN" altLang="en-US" sz="2400" b="1" dirty="0" smtClean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应变效应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lnSpc>
                <a:spcPct val="115000"/>
              </a:lnSpc>
              <a:buFont typeface="Wingdings" panose="05000000000000000000" pitchFamily="2" charset="2"/>
              <a:buNone/>
            </a:pP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电阻体材料受到外力作用后，其晶格间距发生变化，从而使电阻率发生变化的现象成为</a:t>
            </a:r>
            <a:r>
              <a:rPr lang="zh-CN" altLang="en-US" sz="2400" b="1" dirty="0" smtClean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压阻效应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lnSpc>
                <a:spcPct val="115000"/>
              </a:lnSpc>
              <a:buFont typeface="Wingdings" panose="05000000000000000000" pitchFamily="2" charset="2"/>
              <a:buNone/>
            </a:pP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电阻应变式传感器主要由电阻应变片及测量转换电路等组成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400" dirty="0">
              <a:latin typeface="宋体" panose="02010600030101010101" pitchFamily="2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:\梁森\机工社检测（04.2.17）\检测技术介绍及电子读物\多媒体光盘\检测课件\图纸（课件用）\第二章\单臂电桥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4565" y="1659890"/>
            <a:ext cx="3405505" cy="35375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855028" y="1510665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单臂电桥</a:t>
            </a:r>
            <a:endParaRPr lang="zh-CN" altLang="en-US" sz="2400" b="1" dirty="0"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99110" y="1593533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双臂电桥</a:t>
            </a:r>
            <a:endParaRPr lang="zh-CN" altLang="en-US" sz="2400" b="1" dirty="0"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Picture 4" descr="H:\梁森\机工社检测（04.2.17）\检测技术介绍及电子读物\多媒体光盘\检测课件\图纸（课件用）\第二章\双臂电桥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32363" y="1695450"/>
            <a:ext cx="3511550" cy="3648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251143" y="2255203"/>
            <a:ext cx="4572000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effectLst>
                  <a:outerShdw blurRad="38100" dist="38100" dir="2700000">
                    <a:srgbClr val="FFFFFF"/>
                  </a:outerShdw>
                </a:effectLst>
                <a:latin typeface="+mn-ea"/>
                <a:cs typeface="+mn-ea"/>
              </a:rPr>
              <a:t>    R1</a:t>
            </a:r>
            <a:r>
              <a:rPr lang="zh-CN" altLang="en-US" sz="2400" dirty="0">
                <a:effectLst>
                  <a:outerShdw blurRad="38100" dist="38100" dir="2700000">
                    <a:srgbClr val="FFFFFF"/>
                  </a:outerShdw>
                </a:effectLst>
                <a:latin typeface="+mn-ea"/>
                <a:cs typeface="+mn-ea"/>
              </a:rPr>
              <a:t>、</a:t>
            </a:r>
            <a:r>
              <a:rPr lang="en-US" altLang="zh-CN" sz="2400" dirty="0">
                <a:effectLst>
                  <a:outerShdw blurRad="38100" dist="38100" dir="2700000">
                    <a:srgbClr val="FFFFFF"/>
                  </a:outerShdw>
                </a:effectLst>
                <a:latin typeface="+mn-ea"/>
                <a:cs typeface="+mn-ea"/>
              </a:rPr>
              <a:t>R2</a:t>
            </a:r>
            <a:r>
              <a:rPr lang="zh-CN" altLang="en-US" sz="2400" dirty="0">
                <a:effectLst>
                  <a:outerShdw blurRad="38100" dist="38100" dir="2700000">
                    <a:srgbClr val="FFFFFF"/>
                  </a:outerShdw>
                </a:effectLst>
                <a:latin typeface="+mn-ea"/>
                <a:cs typeface="+mn-ea"/>
              </a:rPr>
              <a:t>为应变片，</a:t>
            </a:r>
            <a:r>
              <a:rPr lang="en-US" altLang="zh-CN" sz="2400" dirty="0">
                <a:effectLst>
                  <a:outerShdw blurRad="38100" dist="38100" dir="2700000">
                    <a:srgbClr val="FFFFFF"/>
                  </a:outerShdw>
                </a:effectLst>
                <a:latin typeface="+mn-ea"/>
                <a:cs typeface="+mn-ea"/>
              </a:rPr>
              <a:t>R3</a:t>
            </a:r>
            <a:r>
              <a:rPr lang="zh-CN" altLang="en-US" sz="2400" dirty="0">
                <a:effectLst>
                  <a:outerShdw blurRad="38100" dist="38100" dir="2700000">
                    <a:srgbClr val="FFFFFF"/>
                  </a:outerShdw>
                </a:effectLst>
                <a:latin typeface="+mn-ea"/>
                <a:cs typeface="+mn-ea"/>
              </a:rPr>
              <a:t>、</a:t>
            </a:r>
            <a:r>
              <a:rPr lang="en-US" altLang="zh-CN" sz="2400" dirty="0">
                <a:effectLst>
                  <a:outerShdw blurRad="38100" dist="38100" dir="2700000">
                    <a:srgbClr val="FFFFFF"/>
                  </a:outerShdw>
                </a:effectLst>
                <a:latin typeface="+mn-ea"/>
                <a:cs typeface="+mn-ea"/>
              </a:rPr>
              <a:t>R4</a:t>
            </a:r>
            <a:r>
              <a:rPr lang="zh-CN" altLang="en-US" sz="2400" dirty="0">
                <a:effectLst>
                  <a:outerShdw blurRad="38100" dist="38100" dir="2700000">
                    <a:srgbClr val="FFFFFF"/>
                  </a:outerShdw>
                </a:effectLst>
                <a:latin typeface="+mn-ea"/>
                <a:cs typeface="+mn-ea"/>
              </a:rPr>
              <a:t>为固定电阻。应变片</a:t>
            </a:r>
            <a:r>
              <a:rPr lang="en-US" altLang="zh-CN" sz="2400" dirty="0">
                <a:effectLst>
                  <a:outerShdw blurRad="38100" dist="38100" dir="2700000">
                    <a:srgbClr val="FFFFFF"/>
                  </a:outerShdw>
                </a:effectLst>
                <a:latin typeface="+mn-ea"/>
                <a:cs typeface="+mn-ea"/>
              </a:rPr>
              <a:t>R1 </a:t>
            </a:r>
            <a:r>
              <a:rPr lang="zh-CN" altLang="en-US" sz="2400" dirty="0">
                <a:effectLst>
                  <a:outerShdw blurRad="38100" dist="38100" dir="2700000">
                    <a:srgbClr val="FFFFFF"/>
                  </a:outerShdw>
                </a:effectLst>
                <a:latin typeface="+mn-ea"/>
                <a:cs typeface="+mn-ea"/>
              </a:rPr>
              <a:t>、</a:t>
            </a:r>
            <a:r>
              <a:rPr lang="en-US" altLang="zh-CN" sz="2400" dirty="0">
                <a:effectLst>
                  <a:outerShdw blurRad="38100" dist="38100" dir="2700000">
                    <a:srgbClr val="FFFFFF"/>
                  </a:outerShdw>
                </a:effectLst>
                <a:latin typeface="+mn-ea"/>
                <a:cs typeface="+mn-ea"/>
              </a:rPr>
              <a:t>R2 </a:t>
            </a:r>
            <a:r>
              <a:rPr lang="zh-CN" altLang="en-US" sz="2400" dirty="0">
                <a:effectLst>
                  <a:outerShdw blurRad="38100" dist="38100" dir="2700000">
                    <a:srgbClr val="FFFFFF"/>
                  </a:outerShdw>
                </a:effectLst>
                <a:latin typeface="+mn-ea"/>
                <a:cs typeface="+mn-ea"/>
              </a:rPr>
              <a:t>感受到的应变</a:t>
            </a:r>
            <a:r>
              <a:rPr lang="en-US" altLang="zh-CN" sz="2400" dirty="0">
                <a:effectLst>
                  <a:outerShdw blurRad="38100" dist="38100" dir="2700000">
                    <a:srgbClr val="FFFFFF"/>
                  </a:outerShdw>
                </a:effectLst>
                <a:latin typeface="+mn-ea"/>
                <a:cs typeface="+mn-ea"/>
                <a:sym typeface="Symbol" panose="05050102010706020507" pitchFamily="18" charset="2"/>
              </a:rPr>
              <a:t></a:t>
            </a:r>
            <a:r>
              <a:rPr lang="en-US" altLang="zh-CN" sz="2400">
                <a:effectLst>
                  <a:outerShdw blurRad="38100" dist="38100" dir="2700000">
                    <a:srgbClr val="FFFFFF"/>
                  </a:outerShdw>
                </a:effectLst>
                <a:latin typeface="+mn-ea"/>
                <a:cs typeface="+mn-ea"/>
              </a:rPr>
              <a:t>1~</a:t>
            </a:r>
            <a:r>
              <a:rPr lang="en-US" altLang="zh-CN" sz="2400">
                <a:effectLst>
                  <a:outerShdw blurRad="38100" dist="38100" dir="2700000">
                    <a:srgbClr val="FFFFFF"/>
                  </a:outerShdw>
                </a:effectLst>
                <a:latin typeface="+mn-ea"/>
                <a:cs typeface="+mn-ea"/>
                <a:sym typeface="Symbol" panose="05050102010706020507" pitchFamily="18" charset="2"/>
              </a:rPr>
              <a:t></a:t>
            </a:r>
            <a:r>
              <a:rPr lang="en-US" altLang="zh-CN" sz="2400" dirty="0">
                <a:effectLst>
                  <a:outerShdw blurRad="38100" dist="38100" dir="2700000">
                    <a:srgbClr val="FFFFFF"/>
                  </a:outerShdw>
                </a:effectLst>
                <a:latin typeface="+mn-ea"/>
                <a:cs typeface="+mn-ea"/>
              </a:rPr>
              <a:t>2</a:t>
            </a:r>
            <a:r>
              <a:rPr lang="zh-CN" altLang="en-US" sz="2400" dirty="0">
                <a:effectLst>
                  <a:outerShdw blurRad="38100" dist="38100" dir="2700000">
                    <a:srgbClr val="FFFFFF"/>
                  </a:outerShdw>
                </a:effectLst>
                <a:latin typeface="+mn-ea"/>
                <a:cs typeface="+mn-ea"/>
              </a:rPr>
              <a:t>以及产生的电阻增量正负号相间，可以使输出电压</a:t>
            </a:r>
            <a:r>
              <a:rPr lang="en-US" altLang="zh-CN" sz="2400" dirty="0" err="1">
                <a:effectLst>
                  <a:outerShdw blurRad="38100" dist="38100" dir="2700000">
                    <a:srgbClr val="FFFFFF"/>
                  </a:outerShdw>
                </a:effectLst>
                <a:latin typeface="+mn-ea"/>
                <a:cs typeface="+mn-ea"/>
              </a:rPr>
              <a:t>Uo</a:t>
            </a:r>
            <a:r>
              <a:rPr lang="zh-CN" altLang="en-US" sz="2400" dirty="0">
                <a:effectLst>
                  <a:outerShdw blurRad="38100" dist="38100" dir="2700000">
                    <a:srgbClr val="FFFFFF"/>
                  </a:outerShdw>
                </a:effectLst>
                <a:latin typeface="+mn-ea"/>
                <a:cs typeface="+mn-ea"/>
              </a:rPr>
              <a:t>成倍地增大。</a:t>
            </a:r>
            <a:endParaRPr lang="zh-CN" altLang="en-US" sz="2400" dirty="0">
              <a:effectLst>
                <a:outerShdw blurRad="38100" dist="38100" dir="2700000">
                  <a:srgbClr val="FFFFFF"/>
                </a:outerShdw>
              </a:effectLst>
              <a:latin typeface="+mn-ea"/>
              <a:cs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514050"/>
          <p:cNvSpPr txBox="1"/>
          <p:nvPr/>
        </p:nvSpPr>
        <p:spPr>
          <a:xfrm>
            <a:off x="124137" y="2023707"/>
            <a:ext cx="2133600" cy="838200"/>
          </a:xfrm>
        </p:spPr>
        <p:txBody>
          <a:bodyPr lIns="92074" tIns="46038" rIns="92074" bIns="46038"/>
          <a:lstStyle>
            <a:lvl1pPr marL="342900" indent="-342900" algn="l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+mn-cs"/>
              </a:defRPr>
            </a:lvl1pPr>
            <a:lvl2pPr marL="358775" indent="-285750" algn="l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+mn-cs"/>
              </a:defRPr>
            </a:lvl2pPr>
            <a:lvl3pPr marL="622300" indent="-228600" algn="l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+mn-cs"/>
              </a:defRPr>
            </a:lvl3pPr>
            <a:lvl4pPr marL="898525" indent="-228600" algn="l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+mn-cs"/>
              </a:defRPr>
            </a:lvl4pPr>
            <a:lvl5pPr marL="895350" indent="-228600" algn="l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zh-CN" sz="2000" smtClean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2000" smtClean="0">
                <a:solidFill>
                  <a:schemeClr val="tx2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 </a:t>
            </a:r>
            <a:endParaRPr lang="en-US" altLang="zh-CN" sz="2000">
              <a:solidFill>
                <a:schemeClr val="tx2"/>
              </a:solidFill>
              <a:latin typeface="宋体" panose="02010600030101010101" pitchFamily="2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8942" y="2459952"/>
            <a:ext cx="459994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eaLnBrk="1" latinLnBrk="0" hangingPunct="1">
              <a:lnSpc>
                <a:spcPct val="150000"/>
              </a:lnSpc>
              <a:buNone/>
            </a:pPr>
            <a:r>
              <a:rPr lang="zh-CN" altLang="en-US" sz="2000" b="1" dirty="0">
                <a:latin typeface="Times New Roman" panose="02020603050405020304" pitchFamily="18" charset="0"/>
                <a:sym typeface="+mn-ea"/>
              </a:rPr>
              <a:t>全桥的四个桥臂都为应变片，如果设法使试件受力后，应变片</a:t>
            </a:r>
            <a:r>
              <a:rPr lang="en-US" altLang="zh-CN" sz="2000" b="1" i="1" dirty="0">
                <a:latin typeface="Times New Roman" panose="02020603050405020304" pitchFamily="18" charset="0"/>
                <a:sym typeface="+mn-ea"/>
              </a:rPr>
              <a:t>R</a:t>
            </a:r>
            <a:r>
              <a:rPr lang="en-US" altLang="zh-CN" sz="2000" b="1" baseline="-30000" dirty="0">
                <a:latin typeface="Times New Roman" panose="02020603050405020304" pitchFamily="18" charset="0"/>
                <a:sym typeface="+mn-ea"/>
              </a:rPr>
              <a:t>1 </a:t>
            </a:r>
            <a:r>
              <a:rPr lang="en-US" altLang="zh-CN" sz="2000" b="1" dirty="0">
                <a:latin typeface="Times New Roman" panose="02020603050405020304" pitchFamily="18" charset="0"/>
                <a:sym typeface="+mn-ea"/>
              </a:rPr>
              <a:t>~</a:t>
            </a:r>
            <a:r>
              <a:rPr lang="en-US" altLang="zh-CN" sz="2000" b="1" baseline="-30000" dirty="0">
                <a:latin typeface="Times New Roman" panose="02020603050405020304" pitchFamily="18" charset="0"/>
                <a:sym typeface="+mn-ea"/>
              </a:rPr>
              <a:t> </a:t>
            </a:r>
            <a:r>
              <a:rPr lang="en-US" altLang="zh-CN" sz="2000" b="1" i="1" dirty="0">
                <a:latin typeface="Times New Roman" panose="02020603050405020304" pitchFamily="18" charset="0"/>
                <a:sym typeface="+mn-ea"/>
              </a:rPr>
              <a:t>R</a:t>
            </a:r>
            <a:r>
              <a:rPr lang="en-US" altLang="zh-CN" sz="2000" b="1" baseline="-30000" dirty="0">
                <a:latin typeface="Times New Roman" panose="02020603050405020304" pitchFamily="18" charset="0"/>
                <a:sym typeface="+mn-ea"/>
              </a:rPr>
              <a:t>4</a:t>
            </a:r>
            <a:r>
              <a:rPr lang="zh-CN" altLang="en-US" sz="2000" b="1" dirty="0">
                <a:latin typeface="Times New Roman" panose="02020603050405020304" pitchFamily="18" charset="0"/>
                <a:sym typeface="+mn-ea"/>
              </a:rPr>
              <a:t>产生的电阻增量（或感受到的应变</a:t>
            </a:r>
            <a:r>
              <a:rPr lang="en-US" altLang="zh-CN" sz="2000" b="1" i="1" dirty="0">
                <a:latin typeface="Times New Roman" panose="02020603050405020304" pitchFamily="18" charset="0"/>
                <a:sym typeface="Symbol" panose="05050102010706020507" pitchFamily="18" charset="2"/>
              </a:rPr>
              <a:t></a:t>
            </a:r>
            <a:r>
              <a:rPr lang="en-US" altLang="zh-CN" sz="2000" b="1" baseline="-30000" dirty="0">
                <a:latin typeface="Times New Roman" panose="02020603050405020304" pitchFamily="18" charset="0"/>
                <a:sym typeface="+mn-ea"/>
              </a:rPr>
              <a:t>1</a:t>
            </a:r>
            <a:r>
              <a:rPr lang="en-US" altLang="zh-CN" sz="2000" b="1" dirty="0">
                <a:latin typeface="Times New Roman" panose="02020603050405020304" pitchFamily="18" charset="0"/>
                <a:sym typeface="+mn-ea"/>
              </a:rPr>
              <a:t>~</a:t>
            </a:r>
            <a:r>
              <a:rPr lang="en-US" altLang="zh-CN" sz="2000" b="1" i="1" dirty="0">
                <a:latin typeface="Times New Roman" panose="02020603050405020304" pitchFamily="18" charset="0"/>
                <a:sym typeface="Symbol" panose="05050102010706020507" pitchFamily="18" charset="2"/>
              </a:rPr>
              <a:t></a:t>
            </a:r>
            <a:r>
              <a:rPr lang="en-US" altLang="zh-CN" sz="2000" b="1" baseline="-30000" dirty="0">
                <a:latin typeface="Times New Roman" panose="02020603050405020304" pitchFamily="18" charset="0"/>
                <a:sym typeface="+mn-ea"/>
              </a:rPr>
              <a:t>4</a:t>
            </a:r>
            <a:r>
              <a:rPr lang="zh-CN" altLang="en-US" sz="2000" b="1" dirty="0">
                <a:latin typeface="Times New Roman" panose="02020603050405020304" pitchFamily="18" charset="0"/>
                <a:sym typeface="+mn-ea"/>
              </a:rPr>
              <a:t>）正负号相间，就可以使输出电压</a:t>
            </a:r>
            <a:r>
              <a:rPr lang="en-US" altLang="zh-CN" sz="2000" b="1" i="1" dirty="0" err="1">
                <a:latin typeface="Times New Roman" panose="02020603050405020304" pitchFamily="18" charset="0"/>
                <a:sym typeface="+mn-ea"/>
              </a:rPr>
              <a:t>U</a:t>
            </a:r>
            <a:r>
              <a:rPr lang="en-US" altLang="zh-CN" sz="2000" b="1" baseline="-30000" dirty="0" err="1">
                <a:latin typeface="Times New Roman" panose="02020603050405020304" pitchFamily="18" charset="0"/>
                <a:sym typeface="+mn-ea"/>
              </a:rPr>
              <a:t>o</a:t>
            </a:r>
            <a:r>
              <a:rPr lang="zh-CN" altLang="en-US" sz="2000" b="1" dirty="0">
                <a:latin typeface="Times New Roman" panose="02020603050405020304" pitchFamily="18" charset="0"/>
                <a:sym typeface="+mn-ea"/>
              </a:rPr>
              <a:t>成倍地增大。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pic>
        <p:nvPicPr>
          <p:cNvPr id="9" name="图片 8" descr="四臂全桥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3400" y="2235200"/>
            <a:ext cx="3413760" cy="31540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491173" y="1693863"/>
            <a:ext cx="817880" cy="47561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2500" b="1" dirty="0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全桥</a:t>
            </a:r>
            <a:endParaRPr lang="zh-CN" altLang="en-US" sz="2500" b="1" dirty="0"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514050"/>
          <p:cNvSpPr txBox="1"/>
          <p:nvPr/>
        </p:nvSpPr>
        <p:spPr>
          <a:xfrm>
            <a:off x="124137" y="2023707"/>
            <a:ext cx="2133600" cy="838200"/>
          </a:xfrm>
        </p:spPr>
        <p:txBody>
          <a:bodyPr lIns="92074" tIns="46038" rIns="92074" bIns="46038"/>
          <a:lstStyle>
            <a:lvl1pPr marL="342900" indent="-342900" algn="l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+mn-cs"/>
              </a:defRPr>
            </a:lvl1pPr>
            <a:lvl2pPr marL="358775" indent="-285750" algn="l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+mn-cs"/>
              </a:defRPr>
            </a:lvl2pPr>
            <a:lvl3pPr marL="622300" indent="-228600" algn="l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+mn-cs"/>
              </a:defRPr>
            </a:lvl3pPr>
            <a:lvl4pPr marL="898525" indent="-228600" algn="l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+mn-cs"/>
              </a:defRPr>
            </a:lvl4pPr>
            <a:lvl5pPr marL="895350" indent="-228600" algn="l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zh-CN" sz="2000" smtClean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2000" smtClean="0">
                <a:solidFill>
                  <a:schemeClr val="tx2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 </a:t>
            </a:r>
            <a:endParaRPr lang="en-US" altLang="zh-CN" sz="2000">
              <a:solidFill>
                <a:schemeClr val="tx2"/>
              </a:solidFill>
              <a:latin typeface="宋体" panose="02010600030101010101" pitchFamily="2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6580" y="1592580"/>
            <a:ext cx="755713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eaLnBrk="1" latinLnBrk="0" hangingPunct="1">
              <a:lnSpc>
                <a:spcPct val="150000"/>
              </a:lnSpc>
              <a:buNone/>
            </a:pPr>
            <a:r>
              <a:rPr lang="zh-CN" altLang="en-US" sz="2000" b="1" dirty="0">
                <a:latin typeface="Times New Roman" panose="02020603050405020304" pitchFamily="18" charset="0"/>
                <a:sym typeface="+mn-ea"/>
              </a:rPr>
              <a:t>上述三种工作方式中，全桥四臂工作方式的灵敏度最高，双臂半桥次之，单臂半桥灵敏度最低。采用全桥（或双臂半桥）还能实现温度自补偿。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994" name="标题 596993"/>
          <p:cNvSpPr>
            <a:spLocks noGrp="1" noRot="1"/>
          </p:cNvSpPr>
          <p:nvPr>
            <p:ph type="title"/>
          </p:nvPr>
        </p:nvSpPr>
        <p:spPr>
          <a:xfrm>
            <a:off x="8186" y="1383359"/>
            <a:ext cx="5292329" cy="521494"/>
          </a:xfrm>
          <a:noFill/>
          <a:ln w="9525">
            <a:noFill/>
          </a:ln>
        </p:spPr>
        <p:txBody>
          <a:bodyPr vert="horz" wrap="square" lIns="68580" tIns="34290" rIns="68580" bIns="34290" anchor="ctr"/>
          <a:lstStyle/>
          <a:p>
            <a:pPr marL="838200" indent="-838200"/>
            <a:r>
              <a:rPr lang="en-US" altLang="zh-CN" sz="2400" kern="0" dirty="0">
                <a:solidFill>
                  <a:srgbClr val="1E4649"/>
                </a:solidFill>
                <a:latin typeface="+mj-ea"/>
              </a:rPr>
              <a:t>（1）单臂电桥的工作原理与输出</a:t>
            </a:r>
            <a:endParaRPr lang="en-US" altLang="zh-CN" sz="2400" kern="0" dirty="0">
              <a:solidFill>
                <a:srgbClr val="1E4649"/>
              </a:solidFill>
              <a:latin typeface="+mj-ea"/>
            </a:endParaRPr>
          </a:p>
        </p:txBody>
      </p:sp>
      <p:sp>
        <p:nvSpPr>
          <p:cNvPr id="596995" name="文本占位符 596994"/>
          <p:cNvSpPr>
            <a:spLocks noGrp="1" noRot="1"/>
          </p:cNvSpPr>
          <p:nvPr>
            <p:ph type="body" sz="half" idx="1"/>
          </p:nvPr>
        </p:nvSpPr>
        <p:spPr>
          <a:xfrm>
            <a:off x="1223628" y="2024844"/>
            <a:ext cx="6912768" cy="1296144"/>
          </a:xfrm>
        </p:spPr>
        <p:txBody>
          <a:bodyPr/>
          <a:lstStyle/>
          <a:p>
            <a:pPr algn="just">
              <a:lnSpc>
                <a:spcPct val="150000"/>
              </a:lnSpc>
              <a:spcBef>
                <a:spcPct val="0"/>
              </a:spcBef>
              <a:buClr>
                <a:srgbClr val="CC0066"/>
              </a:buClr>
              <a:buFont typeface="Wingdings" panose="05000000000000000000" charset="0"/>
              <a:buChar char=""/>
            </a:pPr>
            <a:r>
              <a:rPr lang="zh-CN" altLang="en-US" sz="1800" dirty="0" smtClean="0">
                <a:latin typeface="黑体" panose="02010609060101010101" pitchFamily="49" charset="-122"/>
              </a:rPr>
              <a:t>如图所示，在</a:t>
            </a:r>
            <a:r>
              <a:rPr lang="zh-CN" altLang="en-US" sz="1800" dirty="0">
                <a:latin typeface="黑体" panose="02010609060101010101" pitchFamily="49" charset="-122"/>
              </a:rPr>
              <a:t>四臂电桥中，</a:t>
            </a:r>
            <a:r>
              <a:rPr lang="en-US" altLang="zh-CN" sz="1800" i="1" dirty="0">
                <a:solidFill>
                  <a:srgbClr val="CC0066"/>
                </a:solidFill>
                <a:latin typeface="Times New Roman" panose="02020603050405020304" pitchFamily="18" charset="0"/>
              </a:rPr>
              <a:t>R</a:t>
            </a:r>
            <a:r>
              <a:rPr lang="en-US" altLang="zh-CN" sz="1800" baseline="-25000" dirty="0">
                <a:solidFill>
                  <a:srgbClr val="CC0066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1800" dirty="0">
                <a:solidFill>
                  <a:srgbClr val="CC0066"/>
                </a:solidFill>
                <a:latin typeface="黑体" panose="02010609060101010101" pitchFamily="49" charset="-122"/>
              </a:rPr>
              <a:t>为工作应变片</a:t>
            </a:r>
            <a:r>
              <a:rPr lang="zh-CN" altLang="en-US" sz="1800" dirty="0">
                <a:latin typeface="黑体" panose="02010609060101010101" pitchFamily="49" charset="-122"/>
              </a:rPr>
              <a:t>，由于应变而产生相应的电阻</a:t>
            </a:r>
            <a:r>
              <a:rPr lang="zh-CN" altLang="en-US" sz="1800" dirty="0" smtClean="0">
                <a:latin typeface="黑体" panose="02010609060101010101" pitchFamily="49" charset="-122"/>
              </a:rPr>
              <a:t>变化</a:t>
            </a:r>
            <a:r>
              <a:rPr lang="en-US" altLang="zh-CN" sz="1800" dirty="0" smtClean="0">
                <a:solidFill>
                  <a:srgbClr val="CC0066"/>
                </a:solidFill>
                <a:latin typeface="Times New Roman" panose="02020603050405020304" pitchFamily="18" charset="0"/>
              </a:rPr>
              <a:t>△</a:t>
            </a:r>
            <a:r>
              <a:rPr lang="en-US" altLang="zh-CN" sz="1800" i="1" dirty="0">
                <a:solidFill>
                  <a:srgbClr val="CC0066"/>
                </a:solidFill>
                <a:latin typeface="Times New Roman" panose="02020603050405020304" pitchFamily="18" charset="0"/>
              </a:rPr>
              <a:t>R</a:t>
            </a:r>
            <a:r>
              <a:rPr lang="en-US" altLang="zh-CN" sz="1800" baseline="-25000" dirty="0">
                <a:solidFill>
                  <a:srgbClr val="CC0066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1800" dirty="0">
                <a:latin typeface="黑体" panose="02010609060101010101" pitchFamily="49" charset="-122"/>
              </a:rPr>
              <a:t>。</a:t>
            </a:r>
            <a:r>
              <a:rPr lang="en-US" altLang="zh-CN" sz="1800" i="1" dirty="0">
                <a:latin typeface="Times New Roman" panose="02020603050405020304" pitchFamily="18" charset="0"/>
              </a:rPr>
              <a:t>R</a:t>
            </a:r>
            <a:r>
              <a:rPr lang="en-US" altLang="zh-CN" sz="1800" baseline="-25000" dirty="0">
                <a:latin typeface="Times New Roman" panose="02020603050405020304" pitchFamily="18" charset="0"/>
              </a:rPr>
              <a:t>2</a:t>
            </a:r>
            <a:r>
              <a:rPr lang="zh-CN" altLang="en-US" sz="1800" dirty="0">
                <a:latin typeface="Times New Roman" panose="02020603050405020304" pitchFamily="18" charset="0"/>
              </a:rPr>
              <a:t>、</a:t>
            </a:r>
            <a:r>
              <a:rPr lang="en-US" altLang="zh-CN" sz="1800" i="1" dirty="0">
                <a:latin typeface="Times New Roman" panose="02020603050405020304" pitchFamily="18" charset="0"/>
              </a:rPr>
              <a:t>R</a:t>
            </a:r>
            <a:r>
              <a:rPr lang="en-US" altLang="zh-CN" sz="1800" baseline="-25000" dirty="0">
                <a:latin typeface="Times New Roman" panose="02020603050405020304" pitchFamily="18" charset="0"/>
              </a:rPr>
              <a:t>3</a:t>
            </a:r>
            <a:r>
              <a:rPr lang="zh-CN" altLang="en-US" sz="1800" dirty="0">
                <a:latin typeface="黑体" panose="02010609060101010101" pitchFamily="49" charset="-122"/>
              </a:rPr>
              <a:t>及</a:t>
            </a:r>
            <a:r>
              <a:rPr lang="en-US" altLang="zh-CN" sz="1800" i="1" dirty="0">
                <a:latin typeface="Times New Roman" panose="02020603050405020304" pitchFamily="18" charset="0"/>
              </a:rPr>
              <a:t>R</a:t>
            </a:r>
            <a:r>
              <a:rPr lang="en-US" altLang="zh-CN" sz="1800" baseline="-25000" dirty="0">
                <a:latin typeface="Times New Roman" panose="02020603050405020304" pitchFamily="18" charset="0"/>
              </a:rPr>
              <a:t>4</a:t>
            </a:r>
            <a:r>
              <a:rPr lang="zh-CN" altLang="en-US" sz="1800" dirty="0">
                <a:latin typeface="黑体" panose="02010609060101010101" pitchFamily="49" charset="-122"/>
              </a:rPr>
              <a:t>为固定电阻。</a:t>
            </a:r>
            <a:r>
              <a:rPr lang="en-US" altLang="zh-CN" sz="1800" i="1" dirty="0" err="1">
                <a:latin typeface="Times New Roman" panose="02020603050405020304" pitchFamily="18" charset="0"/>
              </a:rPr>
              <a:t>U</a:t>
            </a:r>
            <a:r>
              <a:rPr lang="en-US" altLang="zh-CN" sz="1800" baseline="-25000" dirty="0" err="1">
                <a:latin typeface="Times New Roman" panose="02020603050405020304" pitchFamily="18" charset="0"/>
              </a:rPr>
              <a:t>o</a:t>
            </a:r>
            <a:r>
              <a:rPr lang="zh-CN" altLang="en-US" sz="1800" dirty="0">
                <a:latin typeface="黑体" panose="02010609060101010101" pitchFamily="49" charset="-122"/>
              </a:rPr>
              <a:t>为电桥输出电压。初始状态下，电桥是平衡的，</a:t>
            </a:r>
            <a:r>
              <a:rPr lang="en-US" altLang="zh-CN" sz="1800" i="1" dirty="0" err="1">
                <a:latin typeface="Times New Roman" panose="02020603050405020304" pitchFamily="18" charset="0"/>
              </a:rPr>
              <a:t>U</a:t>
            </a:r>
            <a:r>
              <a:rPr lang="en-US" altLang="zh-CN" sz="1800" baseline="-25000" dirty="0" err="1">
                <a:latin typeface="Times New Roman" panose="02020603050405020304" pitchFamily="18" charset="0"/>
              </a:rPr>
              <a:t>o</a:t>
            </a:r>
            <a:r>
              <a:rPr lang="en-US" altLang="zh-CN" sz="1800" dirty="0">
                <a:latin typeface="Times New Roman" panose="02020603050405020304" pitchFamily="18" charset="0"/>
              </a:rPr>
              <a:t>=0</a:t>
            </a:r>
            <a:r>
              <a:rPr lang="zh-CN" altLang="en-US" sz="1800" dirty="0" smtClean="0">
                <a:latin typeface="黑体" panose="02010609060101010101" pitchFamily="49" charset="-122"/>
              </a:rPr>
              <a:t>，即</a:t>
            </a:r>
            <a:r>
              <a:rPr lang="en-US" altLang="zh-CN" sz="1800" dirty="0" smtClean="0">
                <a:latin typeface="黑体" panose="02010609060101010101" pitchFamily="49" charset="-122"/>
              </a:rPr>
              <a:t>:</a:t>
            </a:r>
            <a:r>
              <a:rPr lang="en-US" altLang="zh-CN" sz="1800" i="1" dirty="0">
                <a:solidFill>
                  <a:srgbClr val="CC0066"/>
                </a:solidFill>
                <a:latin typeface="Times New Roman" panose="02020603050405020304" pitchFamily="18" charset="0"/>
              </a:rPr>
              <a:t>R</a:t>
            </a:r>
            <a:r>
              <a:rPr lang="en-US" altLang="zh-CN" sz="1800" baseline="-25000" dirty="0">
                <a:solidFill>
                  <a:srgbClr val="CC0066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1800" i="1" dirty="0">
                <a:solidFill>
                  <a:srgbClr val="CC0066"/>
                </a:solidFill>
                <a:latin typeface="Times New Roman" panose="02020603050405020304" pitchFamily="18" charset="0"/>
              </a:rPr>
              <a:t>R</a:t>
            </a:r>
            <a:r>
              <a:rPr lang="en-US" altLang="zh-CN" sz="1800" baseline="-25000" dirty="0">
                <a:solidFill>
                  <a:srgbClr val="CC0066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1800" i="1" baseline="-25000" dirty="0">
                <a:solidFill>
                  <a:srgbClr val="CC0066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1800" dirty="0">
                <a:solidFill>
                  <a:srgbClr val="CC0066"/>
                </a:solidFill>
                <a:latin typeface="Times New Roman" panose="02020603050405020304" pitchFamily="18" charset="0"/>
              </a:rPr>
              <a:t>= </a:t>
            </a:r>
            <a:r>
              <a:rPr lang="en-US" altLang="zh-CN" sz="1800" i="1" dirty="0">
                <a:solidFill>
                  <a:srgbClr val="CC0066"/>
                </a:solidFill>
                <a:latin typeface="Times New Roman" panose="02020603050405020304" pitchFamily="18" charset="0"/>
              </a:rPr>
              <a:t>R</a:t>
            </a:r>
            <a:r>
              <a:rPr lang="en-US" altLang="zh-CN" sz="1800" baseline="-25000" dirty="0">
                <a:solidFill>
                  <a:srgbClr val="CC0066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1800" i="1" dirty="0">
                <a:solidFill>
                  <a:srgbClr val="CC0066"/>
                </a:solidFill>
                <a:latin typeface="Times New Roman" panose="02020603050405020304" pitchFamily="18" charset="0"/>
              </a:rPr>
              <a:t>R</a:t>
            </a:r>
            <a:r>
              <a:rPr lang="en-US" altLang="zh-CN" sz="1800" baseline="-25000" dirty="0">
                <a:solidFill>
                  <a:srgbClr val="CC0066"/>
                </a:solidFill>
                <a:latin typeface="Times New Roman" panose="02020603050405020304" pitchFamily="18" charset="0"/>
              </a:rPr>
              <a:t>4</a:t>
            </a:r>
            <a:endParaRPr lang="en-US" altLang="zh-CN" sz="1800" baseline="-25000" dirty="0">
              <a:solidFill>
                <a:srgbClr val="CC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596996" name="矩形 596995"/>
          <p:cNvSpPr/>
          <p:nvPr/>
        </p:nvSpPr>
        <p:spPr>
          <a:xfrm>
            <a:off x="1143001" y="3282554"/>
            <a:ext cx="6858000" cy="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sz="100"/>
          </a:p>
        </p:txBody>
      </p:sp>
      <p:pic>
        <p:nvPicPr>
          <p:cNvPr id="596998" name="图片 59699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1571" y="3645024"/>
            <a:ext cx="4066223" cy="17754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椭圆 1"/>
          <p:cNvSpPr/>
          <p:nvPr/>
        </p:nvSpPr>
        <p:spPr>
          <a:xfrm>
            <a:off x="4896036" y="4239090"/>
            <a:ext cx="1242138" cy="1242138"/>
          </a:xfrm>
          <a:prstGeom prst="ellipse">
            <a:avLst/>
          </a:prstGeom>
          <a:noFill/>
          <a:ln w="38100">
            <a:solidFill>
              <a:srgbClr val="CC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00">
              <a:solidFill>
                <a:srgbClr val="FFFFFF"/>
              </a:solidFill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sz="1050" smtClean="0">
                <a:ea typeface="宋体" panose="02010600030101010101" pitchFamily="2" charset="-122"/>
              </a:rPr>
            </a:fld>
            <a:endParaRPr lang="zh-CN" altLang="en-US" sz="105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96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96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96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6995" grpId="0" build="p"/>
      <p:bldP spid="2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365908" y="2942946"/>
          <a:ext cx="3645405" cy="8100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66" name="Equation" r:id="rId1" imgW="52120800" imgH="11582400" progId="Equation.DSMT4">
                  <p:embed/>
                </p:oleObj>
              </mc:Choice>
              <mc:Fallback>
                <p:oleObj name="Equation" r:id="rId1" imgW="52120800" imgH="11582400" progId="Equation.DSMT4">
                  <p:embed/>
                  <p:pic>
                    <p:nvPicPr>
                      <p:cNvPr id="0" name="图片 5226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365908" y="2942946"/>
                        <a:ext cx="3645405" cy="810090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8018" name="标题 598017"/>
          <p:cNvSpPr>
            <a:spLocks noGrp="1" noRot="1"/>
          </p:cNvSpPr>
          <p:nvPr>
            <p:ph type="title"/>
          </p:nvPr>
        </p:nvSpPr>
        <p:spPr>
          <a:xfrm>
            <a:off x="-2053" y="1292395"/>
            <a:ext cx="5345906" cy="594122"/>
          </a:xfrm>
          <a:noFill/>
          <a:ln w="9525">
            <a:noFill/>
          </a:ln>
        </p:spPr>
        <p:txBody>
          <a:bodyPr vert="horz" wrap="square" lIns="68580" tIns="34290" rIns="68580" bIns="34290" anchor="ctr"/>
          <a:lstStyle/>
          <a:p>
            <a:pPr marL="838200" indent="-838200"/>
            <a:r>
              <a:rPr lang="en-US" altLang="zh-CN" sz="2400" kern="0" dirty="0">
                <a:solidFill>
                  <a:srgbClr val="1E4649"/>
                </a:solidFill>
                <a:latin typeface="+mj-ea"/>
              </a:rPr>
              <a:t>（1）单臂电桥的工作原理与输出</a:t>
            </a:r>
            <a:endParaRPr lang="en-US" altLang="zh-CN" sz="2400" kern="0" dirty="0">
              <a:solidFill>
                <a:srgbClr val="1E4649"/>
              </a:solidFill>
              <a:latin typeface="+mj-ea"/>
            </a:endParaRPr>
          </a:p>
        </p:txBody>
      </p:sp>
      <p:sp>
        <p:nvSpPr>
          <p:cNvPr id="598020" name="矩形 598019"/>
          <p:cNvSpPr/>
          <p:nvPr/>
        </p:nvSpPr>
        <p:spPr>
          <a:xfrm>
            <a:off x="1143001" y="3282554"/>
            <a:ext cx="6858000" cy="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598022" name="矩形 598021"/>
          <p:cNvSpPr/>
          <p:nvPr/>
        </p:nvSpPr>
        <p:spPr>
          <a:xfrm>
            <a:off x="1494932" y="4050555"/>
            <a:ext cx="31298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algn="l">
              <a:buClr>
                <a:srgbClr val="CC0066"/>
              </a:buClr>
              <a:buFont typeface="Wingdings" panose="05000000000000000000" charset="0"/>
              <a:buChar char=""/>
            </a:pP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得出单臂电桥输出：</a:t>
            </a:r>
            <a:endParaRPr lang="zh-CN" altLang="en-US" sz="1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98024" name="矩形 598023"/>
          <p:cNvSpPr/>
          <p:nvPr/>
        </p:nvSpPr>
        <p:spPr>
          <a:xfrm>
            <a:off x="1387882" y="2132856"/>
            <a:ext cx="2808071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algn="l">
              <a:buClr>
                <a:srgbClr val="CC0066"/>
              </a:buClr>
              <a:buFont typeface="Wingdings" panose="05000000000000000000" charset="0"/>
              <a:buChar char=""/>
            </a:pP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根据</a:t>
            </a:r>
            <a:r>
              <a:rPr lang="zh-CN" altLang="en-US" sz="1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电桥总的输出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公式</a:t>
            </a:r>
            <a:r>
              <a:rPr lang="en-US" altLang="zh-CN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endParaRPr lang="en-US" altLang="zh-CN" sz="1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98026" name="图片 5980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6247" y="1916922"/>
            <a:ext cx="2233136" cy="259889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98027" name="文本框 598026"/>
          <p:cNvSpPr txBox="1"/>
          <p:nvPr/>
        </p:nvSpPr>
        <p:spPr>
          <a:xfrm>
            <a:off x="6570312" y="4646893"/>
            <a:ext cx="1296591" cy="321945"/>
          </a:xfrm>
          <a:prstGeom prst="rect">
            <a:avLst/>
          </a:prstGeom>
          <a:solidFill>
            <a:srgbClr val="FECF40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5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sz="15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2-13a</a:t>
            </a:r>
            <a:endParaRPr lang="en-US" altLang="zh-CN" sz="15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059832" y="2834934"/>
            <a:ext cx="1782365" cy="917972"/>
          </a:xfrm>
          <a:prstGeom prst="rect">
            <a:avLst/>
          </a:prstGeom>
          <a:noFill/>
          <a:ln w="38100" cap="flat" cmpd="sng">
            <a:pattFill prst="sphere">
              <a:fgClr>
                <a:srgbClr val="0000FF"/>
              </a:fgClr>
              <a:bgClr>
                <a:srgbClr val="FFFFFF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18" name="圆角矩形标注 17"/>
          <p:cNvSpPr/>
          <p:nvPr/>
        </p:nvSpPr>
        <p:spPr>
          <a:xfrm>
            <a:off x="4491053" y="2212121"/>
            <a:ext cx="702469" cy="558858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solidFill>
            <a:srgbClr val="FECF40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700">
                <a:solidFill>
                  <a:srgbClr val="000000"/>
                </a:solidFill>
                <a:ea typeface="宋体" panose="02010600030101010101" pitchFamily="2" charset="-122"/>
              </a:rPr>
              <a:t>0</a:t>
            </a:r>
            <a:endParaRPr lang="en-US" altLang="zh-CN" sz="270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1484800" y="4647100"/>
          <a:ext cx="2430065" cy="7250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67" name="Equation" r:id="rId4" imgW="34747200" imgH="10363200" progId="Equation.DSMT4">
                  <p:embed/>
                </p:oleObj>
              </mc:Choice>
              <mc:Fallback>
                <p:oleObj name="Equation" r:id="rId4" imgW="34747200" imgH="10363200" progId="Equation.DSMT4">
                  <p:embed/>
                  <p:pic>
                    <p:nvPicPr>
                      <p:cNvPr id="0" name="图片 5226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84800" y="4647100"/>
                        <a:ext cx="2430065" cy="725090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sz="1050" smtClean="0">
                <a:ea typeface="宋体" panose="02010600030101010101" pitchFamily="2" charset="-122"/>
              </a:rPr>
            </a:fld>
            <a:endParaRPr lang="zh-CN" altLang="en-US" sz="105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980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98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8022" grpId="0"/>
      <p:bldP spid="17" grpId="0" bldLvl="0" animBg="1"/>
      <p:bldP spid="18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042" name="标题 599041"/>
          <p:cNvSpPr>
            <a:spLocks noGrp="1" noRot="1"/>
          </p:cNvSpPr>
          <p:nvPr>
            <p:ph type="title"/>
          </p:nvPr>
        </p:nvSpPr>
        <p:spPr>
          <a:xfrm>
            <a:off x="118915" y="1251437"/>
            <a:ext cx="7261487" cy="613172"/>
          </a:xfrm>
          <a:noFill/>
          <a:ln w="9525">
            <a:noFill/>
          </a:ln>
        </p:spPr>
        <p:txBody>
          <a:bodyPr vert="horz" wrap="square" lIns="68580" tIns="34290" rIns="68580" bIns="34290" anchor="ctr"/>
          <a:lstStyle/>
          <a:p>
            <a:pPr marL="838200" indent="-838200"/>
            <a:r>
              <a:rPr lang="en-US" altLang="zh-CN" sz="2400" kern="0" dirty="0">
                <a:solidFill>
                  <a:srgbClr val="1E4649"/>
                </a:solidFill>
                <a:latin typeface="+mj-ea"/>
              </a:rPr>
              <a:t>（2）差动双臂电桥（半桥）</a:t>
            </a:r>
            <a:r>
              <a:rPr lang="en-US" altLang="zh-CN" sz="1500" kern="0" dirty="0">
                <a:solidFill>
                  <a:srgbClr val="1E4649"/>
                </a:solidFill>
                <a:latin typeface="+mj-ea"/>
              </a:rPr>
              <a:t>--</a:t>
            </a:r>
            <a:r>
              <a:rPr lang="zh-CN" altLang="en-US" sz="1500" kern="0" dirty="0">
                <a:solidFill>
                  <a:srgbClr val="1E4649"/>
                </a:solidFill>
                <a:latin typeface="+mj-ea"/>
              </a:rPr>
              <a:t>消除非线性误差的方法 </a:t>
            </a:r>
            <a:endParaRPr lang="zh-CN" altLang="en-US" sz="1500" kern="0" dirty="0">
              <a:solidFill>
                <a:srgbClr val="1E4649"/>
              </a:solidFill>
              <a:latin typeface="+mj-ea"/>
            </a:endParaRPr>
          </a:p>
        </p:txBody>
      </p:sp>
      <p:sp>
        <p:nvSpPr>
          <p:cNvPr id="599044" name="文本框 599043"/>
          <p:cNvSpPr txBox="1"/>
          <p:nvPr/>
        </p:nvSpPr>
        <p:spPr>
          <a:xfrm>
            <a:off x="1817784" y="2024844"/>
            <a:ext cx="5454606" cy="112966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algn="l">
              <a:lnSpc>
                <a:spcPct val="150000"/>
              </a:lnSpc>
              <a:buClr>
                <a:srgbClr val="CC0066"/>
              </a:buClr>
              <a:buFont typeface="Wingdings" panose="05000000000000000000" pitchFamily="2" charset="2"/>
              <a:buChar char="l"/>
            </a:pP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在试件上安装两个工作应变片，一片</a:t>
            </a:r>
            <a:r>
              <a:rPr lang="zh-CN" altLang="en-US" sz="1500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受拉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，一片</a:t>
            </a:r>
            <a:r>
              <a:rPr lang="zh-CN" altLang="en-US" sz="1500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受压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，它们的阻值变化</a:t>
            </a:r>
            <a:r>
              <a:rPr lang="zh-CN" altLang="en-US" sz="15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大小相等、符号</a:t>
            </a:r>
            <a:r>
              <a:rPr lang="zh-CN" altLang="en-US" sz="15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相反             </a:t>
            </a:r>
            <a:r>
              <a:rPr lang="zh-CN" altLang="en-US" sz="15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，接入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电桥</a:t>
            </a:r>
            <a:r>
              <a:rPr lang="zh-CN" altLang="en-US" sz="1500" dirty="0" smtClean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相邻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桥</a:t>
            </a:r>
            <a:r>
              <a:rPr lang="zh-CN" altLang="en-US" sz="15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臂，如图</a:t>
            </a:r>
            <a:r>
              <a:rPr lang="en-US" altLang="zh-CN" sz="15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2-13b</a:t>
            </a:r>
            <a:r>
              <a:rPr lang="zh-CN" altLang="en-US" sz="15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）所示。</a:t>
            </a:r>
            <a:endParaRPr lang="en-US" altLang="zh-CN" sz="15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99047" name="图片 5990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9969" y="3321078"/>
            <a:ext cx="1714500" cy="176831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99050" name="文本框 599049"/>
          <p:cNvSpPr txBox="1"/>
          <p:nvPr/>
        </p:nvSpPr>
        <p:spPr>
          <a:xfrm>
            <a:off x="5112060" y="5157192"/>
            <a:ext cx="913924" cy="321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2-13b</a:t>
            </a:r>
            <a:endParaRPr lang="en-US" altLang="zh-CN" sz="15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141051" y="3438431"/>
            <a:ext cx="1944290" cy="1350169"/>
            <a:chOff x="1127448" y="1412776"/>
            <a:chExt cx="2592387" cy="1800225"/>
          </a:xfrm>
        </p:grpSpPr>
        <p:pic>
          <p:nvPicPr>
            <p:cNvPr id="599051" name="图片 59905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7448" y="1412776"/>
              <a:ext cx="2571750" cy="17621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99052" name="圆角矩形标注 599051"/>
            <p:cNvSpPr/>
            <p:nvPr/>
          </p:nvSpPr>
          <p:spPr>
            <a:xfrm>
              <a:off x="2999110" y="2636739"/>
              <a:ext cx="720725" cy="431800"/>
            </a:xfrm>
            <a:prstGeom prst="wedgeRoundRectCallout">
              <a:avLst>
                <a:gd name="adj1" fmla="val -26653"/>
                <a:gd name="adj2" fmla="val -94116"/>
                <a:gd name="adj3" fmla="val 16667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r>
                <a:rPr lang="zh-CN" altLang="en-US" sz="1350" b="1">
                  <a:solidFill>
                    <a:srgbClr val="000000"/>
                  </a:solidFill>
                  <a:ea typeface="宋体" panose="02010600030101010101" pitchFamily="2" charset="-122"/>
                </a:rPr>
                <a:t>受拉</a:t>
              </a:r>
              <a:endParaRPr lang="zh-CN" altLang="en-US" sz="1350" b="1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599053" name="圆角矩形标注 599052"/>
            <p:cNvSpPr/>
            <p:nvPr/>
          </p:nvSpPr>
          <p:spPr>
            <a:xfrm>
              <a:off x="1271910" y="2781201"/>
              <a:ext cx="720725" cy="431800"/>
            </a:xfrm>
            <a:prstGeom prst="wedgeRoundRectCallout">
              <a:avLst>
                <a:gd name="adj1" fmla="val 43394"/>
                <a:gd name="adj2" fmla="val -72060"/>
                <a:gd name="adj3" fmla="val 16667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r>
                <a:rPr lang="zh-CN" altLang="en-US" sz="1350">
                  <a:solidFill>
                    <a:srgbClr val="000000"/>
                  </a:solidFill>
                  <a:ea typeface="黑体" panose="02010609060101010101" pitchFamily="49" charset="-122"/>
                </a:rPr>
                <a:t>受压</a:t>
              </a:r>
              <a:endParaRPr lang="zh-CN" altLang="en-US" sz="1350">
                <a:solidFill>
                  <a:srgbClr val="000000"/>
                </a:solidFill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21" name="对象 20"/>
          <p:cNvGraphicFramePr>
            <a:graphicFrameLocks noChangeAspect="1"/>
          </p:cNvGraphicFramePr>
          <p:nvPr/>
        </p:nvGraphicFramePr>
        <p:xfrm>
          <a:off x="4896126" y="2481014"/>
          <a:ext cx="1110853" cy="2464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70" name="Equation" r:id="rId3" imgW="24688800" imgH="5486400" progId="Equation.DSMT4">
                  <p:embed/>
                </p:oleObj>
              </mc:Choice>
              <mc:Fallback>
                <p:oleObj name="Equation" r:id="rId3" imgW="24688800" imgH="5486400" progId="Equation.DSMT4">
                  <p:embed/>
                  <p:pic>
                    <p:nvPicPr>
                      <p:cNvPr id="0" name="图片 5326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96126" y="2481014"/>
                        <a:ext cx="1110853" cy="246459"/>
                      </a:xfrm>
                      <a:prstGeom prst="rect">
                        <a:avLst/>
                      </a:prstGeom>
                      <a:solidFill>
                        <a:schemeClr val="accent5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sz="1050" smtClean="0">
                <a:ea typeface="宋体" panose="02010600030101010101" pitchFamily="2" charset="-122"/>
              </a:rPr>
            </a:fld>
            <a:endParaRPr lang="zh-CN" altLang="en-US" sz="105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3869681" y="2865666"/>
          <a:ext cx="2852787" cy="6339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74" name="Equation" r:id="rId1" imgW="52120800" imgH="11582400" progId="Equation.DSMT4">
                  <p:embed/>
                </p:oleObj>
              </mc:Choice>
              <mc:Fallback>
                <p:oleObj name="Equation" r:id="rId1" imgW="52120800" imgH="11582400" progId="Equation.DSMT4">
                  <p:embed/>
                  <p:pic>
                    <p:nvPicPr>
                      <p:cNvPr id="0" name="图片 5437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869681" y="2865666"/>
                        <a:ext cx="2852787" cy="633953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9042" name="标题 599041"/>
          <p:cNvSpPr>
            <a:spLocks noGrp="1" noRot="1"/>
          </p:cNvSpPr>
          <p:nvPr>
            <p:ph type="title"/>
          </p:nvPr>
        </p:nvSpPr>
        <p:spPr>
          <a:xfrm>
            <a:off x="118915" y="1251437"/>
            <a:ext cx="7261487" cy="613172"/>
          </a:xfrm>
          <a:noFill/>
          <a:ln w="9525">
            <a:noFill/>
          </a:ln>
        </p:spPr>
        <p:txBody>
          <a:bodyPr vert="horz" wrap="square" lIns="68580" tIns="34290" rIns="68580" bIns="34290" anchor="ctr"/>
          <a:lstStyle/>
          <a:p>
            <a:pPr marL="838200" indent="-838200"/>
            <a:r>
              <a:rPr lang="en-US" altLang="zh-CN" sz="2400" kern="0" dirty="0">
                <a:solidFill>
                  <a:srgbClr val="1E4649"/>
                </a:solidFill>
                <a:latin typeface="+mj-ea"/>
              </a:rPr>
              <a:t>（2）差动双臂电桥（半桥）</a:t>
            </a:r>
            <a:r>
              <a:rPr lang="en-US" altLang="zh-CN" sz="1500" kern="0" dirty="0">
                <a:solidFill>
                  <a:srgbClr val="1E4649"/>
                </a:solidFill>
                <a:latin typeface="+mj-ea"/>
              </a:rPr>
              <a:t>--</a:t>
            </a:r>
            <a:r>
              <a:rPr lang="zh-CN" altLang="en-US" sz="1500" kern="0" dirty="0">
                <a:solidFill>
                  <a:srgbClr val="1E4649"/>
                </a:solidFill>
                <a:latin typeface="+mj-ea"/>
              </a:rPr>
              <a:t>消除非线性误差的方法 </a:t>
            </a:r>
            <a:endParaRPr lang="zh-CN" altLang="en-US" sz="1500" kern="0" dirty="0">
              <a:solidFill>
                <a:srgbClr val="1E4649"/>
              </a:solidFill>
              <a:latin typeface="+mj-ea"/>
            </a:endParaRPr>
          </a:p>
        </p:txBody>
      </p:sp>
      <p:sp>
        <p:nvSpPr>
          <p:cNvPr id="599045" name="文本框 599044"/>
          <p:cNvSpPr txBox="1"/>
          <p:nvPr/>
        </p:nvSpPr>
        <p:spPr>
          <a:xfrm>
            <a:off x="1070009" y="1970928"/>
            <a:ext cx="4868097" cy="899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spcBef>
                <a:spcPct val="50000"/>
              </a:spcBef>
              <a:buClr>
                <a:srgbClr val="CC0066"/>
              </a:buClr>
              <a:buFont typeface="Wingdings" panose="05000000000000000000" pitchFamily="2" charset="2"/>
              <a:buChar char="l"/>
            </a:pP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设初始</a:t>
            </a:r>
            <a:r>
              <a:rPr lang="zh-CN" altLang="en-US" sz="15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                 ，即电桥平衡。</a:t>
            </a:r>
            <a:endParaRPr lang="en-US" altLang="zh-CN" sz="1500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Bef>
                <a:spcPct val="50000"/>
              </a:spcBef>
              <a:buClr>
                <a:srgbClr val="CC0066"/>
              </a:buClr>
            </a:pPr>
            <a:r>
              <a:rPr lang="en-US" altLang="zh-CN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15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15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       发生变化              时，</a:t>
            </a:r>
            <a:endParaRPr lang="zh-CN" altLang="en-US" sz="15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99046" name="右箭头 599045"/>
          <p:cNvSpPr/>
          <p:nvPr/>
        </p:nvSpPr>
        <p:spPr>
          <a:xfrm rot="5400000">
            <a:off x="5091484" y="3527692"/>
            <a:ext cx="613127" cy="712249"/>
          </a:xfrm>
          <a:prstGeom prst="rightArrow">
            <a:avLst>
              <a:gd name="adj1" fmla="val 50000"/>
              <a:gd name="adj2" fmla="val 49034"/>
            </a:avLst>
          </a:prstGeom>
          <a:solidFill>
            <a:srgbClr val="FECF40">
              <a:alpha val="63000"/>
            </a:srgbClr>
          </a:solidFill>
          <a:ln w="9525">
            <a:noFill/>
          </a:ln>
        </p:spPr>
        <p:txBody>
          <a:bodyPr wrap="square">
            <a:spAutoFit/>
          </a:bodyPr>
          <a:lstStyle/>
          <a:p>
            <a:endParaRPr sz="18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599047" name="图片 5990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871" y="3313412"/>
            <a:ext cx="1852977" cy="191114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599049" name="对象 599048"/>
          <p:cNvGraphicFramePr>
            <a:graphicFrameLocks noChangeAspect="1"/>
          </p:cNvGraphicFramePr>
          <p:nvPr/>
        </p:nvGraphicFramePr>
        <p:xfrm>
          <a:off x="4355976" y="4161312"/>
          <a:ext cx="2279667" cy="6104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75" name="" r:id="rId4" imgW="1459865" imgH="393700" progId="Equation.DSMT4">
                  <p:embed/>
                </p:oleObj>
              </mc:Choice>
              <mc:Fallback>
                <p:oleObj name="" r:id="rId4" imgW="1459865" imgH="393700" progId="Equation.DSMT4">
                  <p:embed/>
                  <p:pic>
                    <p:nvPicPr>
                      <p:cNvPr id="0" name="图片 5437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355976" y="4161312"/>
                        <a:ext cx="2279667" cy="610442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9050" name="文本框 599049"/>
          <p:cNvSpPr txBox="1"/>
          <p:nvPr/>
        </p:nvSpPr>
        <p:spPr>
          <a:xfrm>
            <a:off x="1305398" y="5248910"/>
            <a:ext cx="913924" cy="321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2-13b</a:t>
            </a:r>
            <a:endParaRPr lang="en-US" altLang="zh-CN" sz="15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706216" y="2847894"/>
            <a:ext cx="952268" cy="634538"/>
          </a:xfrm>
          <a:prstGeom prst="rect">
            <a:avLst/>
          </a:prstGeom>
          <a:noFill/>
          <a:ln w="38100" cap="flat" cmpd="sng">
            <a:pattFill prst="sphere">
              <a:fgClr>
                <a:srgbClr val="0000FF"/>
              </a:fgClr>
              <a:bgClr>
                <a:srgbClr val="FFFFFF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18" name="圆角矩形标注 17"/>
          <p:cNvSpPr/>
          <p:nvPr/>
        </p:nvSpPr>
        <p:spPr>
          <a:xfrm>
            <a:off x="6732330" y="3545477"/>
            <a:ext cx="702469" cy="558858"/>
          </a:xfrm>
          <a:prstGeom prst="wedgeRoundRectCallout">
            <a:avLst>
              <a:gd name="adj1" fmla="val -74484"/>
              <a:gd name="adj2" fmla="val -83408"/>
              <a:gd name="adj3" fmla="val 16667"/>
            </a:avLst>
          </a:prstGeom>
          <a:solidFill>
            <a:srgbClr val="FECF40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700" dirty="0">
                <a:solidFill>
                  <a:srgbClr val="000000"/>
                </a:solidFill>
                <a:ea typeface="宋体" panose="02010600030101010101" pitchFamily="2" charset="-122"/>
              </a:rPr>
              <a:t>0</a:t>
            </a:r>
            <a:endParaRPr lang="en-US" altLang="zh-CN" sz="27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195826" y="2078940"/>
          <a:ext cx="1465660" cy="2464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76" name="Equation" r:id="rId6" imgW="32613600" imgH="5486400" progId="Equation.DSMT4">
                  <p:embed/>
                </p:oleObj>
              </mc:Choice>
              <mc:Fallback>
                <p:oleObj name="Equation" r:id="rId6" imgW="32613600" imgH="5486400" progId="Equation.DSMT4">
                  <p:embed/>
                  <p:pic>
                    <p:nvPicPr>
                      <p:cNvPr id="0" name="图片 5437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95826" y="2078940"/>
                        <a:ext cx="1465660" cy="246460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文本框 599044"/>
          <p:cNvSpPr txBox="1"/>
          <p:nvPr/>
        </p:nvSpPr>
        <p:spPr>
          <a:xfrm>
            <a:off x="2868526" y="4197481"/>
            <a:ext cx="1350150" cy="783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342900" indent="-342900" algn="l">
              <a:buClr>
                <a:srgbClr val="CC0066"/>
              </a:buClr>
              <a:buFont typeface="Wingdings" panose="05000000000000000000" charset="0"/>
              <a:buChar char=""/>
              <a:defRPr sz="20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sz="1500" dirty="0">
                <a:solidFill>
                  <a:srgbClr val="000000"/>
                </a:solidFill>
              </a:rPr>
              <a:t>得出双臂电桥输出为：</a:t>
            </a:r>
            <a:endParaRPr lang="zh-CN" altLang="en-US" sz="1500" dirty="0">
              <a:solidFill>
                <a:srgbClr val="000000"/>
              </a:solidFill>
            </a:endParaRPr>
          </a:p>
        </p:txBody>
      </p:sp>
      <p:graphicFrame>
        <p:nvGraphicFramePr>
          <p:cNvPr id="21" name="对象 20"/>
          <p:cNvGraphicFramePr>
            <a:graphicFrameLocks noChangeAspect="1"/>
          </p:cNvGraphicFramePr>
          <p:nvPr/>
        </p:nvGraphicFramePr>
        <p:xfrm>
          <a:off x="3095807" y="2551739"/>
          <a:ext cx="1110853" cy="2464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77" name="Equation" r:id="rId8" imgW="24688800" imgH="5486400" progId="Equation.DSMT4">
                  <p:embed/>
                </p:oleObj>
              </mc:Choice>
              <mc:Fallback>
                <p:oleObj name="Equation" r:id="rId8" imgW="24688800" imgH="5486400" progId="Equation.DSMT4">
                  <p:embed/>
                  <p:pic>
                    <p:nvPicPr>
                      <p:cNvPr id="0" name="图片 5437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095807" y="2551739"/>
                        <a:ext cx="1110853" cy="246459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矩形 21"/>
          <p:cNvSpPr/>
          <p:nvPr/>
        </p:nvSpPr>
        <p:spPr>
          <a:xfrm>
            <a:off x="1061700" y="2865081"/>
            <a:ext cx="2808071" cy="321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algn="l">
              <a:buClr>
                <a:srgbClr val="CC0066"/>
              </a:buClr>
              <a:buFont typeface="Wingdings" panose="05000000000000000000" charset="0"/>
              <a:buChar char=""/>
            </a:pP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根据</a:t>
            </a:r>
            <a:r>
              <a:rPr lang="zh-CN" altLang="en-US" sz="15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电桥总的输出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公式</a:t>
            </a:r>
            <a:r>
              <a:rPr lang="en-US" altLang="zh-CN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endParaRPr lang="en-US" altLang="zh-CN" sz="15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23" name="对象 22"/>
          <p:cNvGraphicFramePr>
            <a:graphicFrameLocks noChangeAspect="1"/>
          </p:cNvGraphicFramePr>
          <p:nvPr/>
        </p:nvGraphicFramePr>
        <p:xfrm>
          <a:off x="1649326" y="2531536"/>
          <a:ext cx="540060" cy="2774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78" name="Equation" r:id="rId10" imgW="10668000" imgH="5486400" progId="Equation.DSMT4">
                  <p:embed/>
                </p:oleObj>
              </mc:Choice>
              <mc:Fallback>
                <p:oleObj name="Equation" r:id="rId10" imgW="10668000" imgH="5486400" progId="Equation.DSMT4">
                  <p:embed/>
                  <p:pic>
                    <p:nvPicPr>
                      <p:cNvPr id="0" name="图片 5437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649326" y="2531536"/>
                        <a:ext cx="540060" cy="277401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sz="1050" smtClean="0">
                <a:ea typeface="宋体" panose="02010600030101010101" pitchFamily="2" charset="-122"/>
              </a:rPr>
            </a:fld>
            <a:endParaRPr lang="zh-CN" altLang="en-US" sz="105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990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99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99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990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99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99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9046" grpId="0" bldLvl="0" animBg="1"/>
      <p:bldP spid="17" grpId="0" bldLvl="0" animBg="1"/>
      <p:bldP spid="18" grpId="0" bldLvl="0" animBg="1"/>
      <p:bldP spid="20" grpId="0"/>
      <p:bldP spid="2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042" name="标题 599041"/>
          <p:cNvSpPr>
            <a:spLocks noGrp="1" noRot="1"/>
          </p:cNvSpPr>
          <p:nvPr>
            <p:ph type="title"/>
          </p:nvPr>
        </p:nvSpPr>
        <p:spPr>
          <a:xfrm>
            <a:off x="118915" y="1251437"/>
            <a:ext cx="7261487" cy="613172"/>
          </a:xfrm>
          <a:noFill/>
          <a:ln w="9525">
            <a:noFill/>
          </a:ln>
        </p:spPr>
        <p:txBody>
          <a:bodyPr vert="horz" wrap="square" lIns="68580" tIns="34290" rIns="68580" bIns="34290" anchor="ctr"/>
          <a:lstStyle/>
          <a:p>
            <a:pPr marL="838200" indent="-838200"/>
            <a:r>
              <a:rPr lang="en-US" altLang="zh-CN" sz="2400" kern="0" dirty="0">
                <a:solidFill>
                  <a:srgbClr val="1E4649"/>
                </a:solidFill>
                <a:latin typeface="+mj-ea"/>
              </a:rPr>
              <a:t>（2）差动双臂电桥（半桥）</a:t>
            </a:r>
            <a:r>
              <a:rPr lang="en-US" altLang="zh-CN" sz="1500" kern="0" dirty="0">
                <a:solidFill>
                  <a:srgbClr val="1E4649"/>
                </a:solidFill>
                <a:latin typeface="+mj-ea"/>
              </a:rPr>
              <a:t>--</a:t>
            </a:r>
            <a:r>
              <a:rPr lang="zh-CN" altLang="en-US" sz="1500" kern="0" dirty="0">
                <a:solidFill>
                  <a:srgbClr val="1E4649"/>
                </a:solidFill>
                <a:latin typeface="+mj-ea"/>
              </a:rPr>
              <a:t>消除非线性误差的方法 </a:t>
            </a:r>
            <a:endParaRPr lang="zh-CN" altLang="en-US" sz="1500" kern="0" dirty="0">
              <a:solidFill>
                <a:srgbClr val="1E4649"/>
              </a:solidFill>
              <a:latin typeface="+mj-ea"/>
            </a:endParaRPr>
          </a:p>
        </p:txBody>
      </p:sp>
      <p:sp>
        <p:nvSpPr>
          <p:cNvPr id="599046" name="右箭头 599045"/>
          <p:cNvSpPr/>
          <p:nvPr/>
        </p:nvSpPr>
        <p:spPr>
          <a:xfrm>
            <a:off x="2535265" y="3178612"/>
            <a:ext cx="613127" cy="712124"/>
          </a:xfrm>
          <a:prstGeom prst="rightArrow">
            <a:avLst>
              <a:gd name="adj1" fmla="val 50000"/>
              <a:gd name="adj2" fmla="val 49034"/>
            </a:avLst>
          </a:prstGeom>
          <a:solidFill>
            <a:srgbClr val="FECF40">
              <a:alpha val="63000"/>
            </a:srgbClr>
          </a:solidFill>
          <a:ln w="9525">
            <a:noFill/>
          </a:ln>
        </p:spPr>
        <p:txBody>
          <a:bodyPr wrap="square">
            <a:spAutoFit/>
          </a:bodyPr>
          <a:lstStyle/>
          <a:p>
            <a:endParaRPr sz="18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599049" name="对象 599048"/>
          <p:cNvGraphicFramePr>
            <a:graphicFrameLocks noChangeAspect="1"/>
          </p:cNvGraphicFramePr>
          <p:nvPr/>
        </p:nvGraphicFramePr>
        <p:xfrm>
          <a:off x="3545886" y="2997042"/>
          <a:ext cx="2279667" cy="6104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38" name="" r:id="rId1" imgW="1459865" imgH="393700" progId="Equation.DSMT4">
                  <p:embed/>
                </p:oleObj>
              </mc:Choice>
              <mc:Fallback>
                <p:oleObj name="" r:id="rId1" imgW="1459865" imgH="393700" progId="Equation.DSMT4">
                  <p:embed/>
                  <p:pic>
                    <p:nvPicPr>
                      <p:cNvPr id="0" name="图片 5533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545886" y="2997042"/>
                        <a:ext cx="2279667" cy="610442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/>
          <p:nvPr/>
        </p:nvSpPr>
        <p:spPr>
          <a:xfrm>
            <a:off x="1277869" y="1970813"/>
            <a:ext cx="5913596" cy="1129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>
              <a:lnSpc>
                <a:spcPct val="150000"/>
              </a:lnSpc>
              <a:buClr>
                <a:srgbClr val="CC0066"/>
              </a:buClr>
              <a:buFont typeface="Wingdings" panose="05000000000000000000" pitchFamily="2" charset="2"/>
              <a:buChar char="l"/>
            </a:pP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输出电压</a:t>
            </a:r>
            <a:r>
              <a:rPr lang="en-US" altLang="zh-CN" sz="1500" i="1" dirty="0" err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Uo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</a:t>
            </a:r>
            <a:r>
              <a:rPr lang="en-US" altLang="zh-CN" sz="15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△R/ R</a:t>
            </a:r>
            <a:r>
              <a:rPr lang="en-US" altLang="zh-CN" sz="1500" i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成严格的线性关系，没有非线性误差，而且电桥灵敏度</a:t>
            </a:r>
            <a:r>
              <a:rPr lang="zh-CN" altLang="en-US" sz="1500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</a:t>
            </a:r>
            <a:r>
              <a:rPr lang="zh-CN" altLang="en-US" sz="1500" dirty="0" smtClean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单臂</a:t>
            </a:r>
            <a:r>
              <a:rPr lang="zh-CN" altLang="en-US" sz="1500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电桥</a:t>
            </a:r>
            <a:r>
              <a:rPr lang="zh-CN" altLang="en-US" sz="1500" dirty="0" smtClean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提高了一倍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，还具有温度误差补偿作用。</a:t>
            </a:r>
            <a:endParaRPr lang="en-US" altLang="zh-CN" sz="15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599044"/>
          <p:cNvSpPr txBox="1"/>
          <p:nvPr/>
        </p:nvSpPr>
        <p:spPr>
          <a:xfrm>
            <a:off x="1364950" y="3083637"/>
            <a:ext cx="933505" cy="783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15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双臂电桥输出</a:t>
            </a:r>
            <a:endParaRPr lang="zh-CN" altLang="en-US" sz="15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328902" y="4053421"/>
            <a:ext cx="1005600" cy="783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单臂电桥输出</a:t>
            </a:r>
            <a:endParaRPr lang="zh-CN" altLang="en-US" sz="15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23" name="对象 22"/>
          <p:cNvGraphicFramePr>
            <a:graphicFrameLocks noChangeAspect="1"/>
          </p:cNvGraphicFramePr>
          <p:nvPr/>
        </p:nvGraphicFramePr>
        <p:xfrm>
          <a:off x="3519075" y="4185174"/>
          <a:ext cx="2349158" cy="668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39" name="Equation" r:id="rId3" imgW="34747200" imgH="10363200" progId="Equation.DSMT4">
                  <p:embed/>
                </p:oleObj>
              </mc:Choice>
              <mc:Fallback>
                <p:oleObj name="Equation" r:id="rId3" imgW="34747200" imgH="10363200" progId="Equation.DSMT4">
                  <p:embed/>
                  <p:pic>
                    <p:nvPicPr>
                      <p:cNvPr id="0" name="图片 5533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19075" y="4185174"/>
                        <a:ext cx="2349158" cy="668720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右箭头 23"/>
          <p:cNvSpPr/>
          <p:nvPr/>
        </p:nvSpPr>
        <p:spPr>
          <a:xfrm>
            <a:off x="2535265" y="4053421"/>
            <a:ext cx="621629" cy="712124"/>
          </a:xfrm>
          <a:prstGeom prst="rightArrow">
            <a:avLst>
              <a:gd name="adj1" fmla="val 50000"/>
              <a:gd name="adj2" fmla="val 49034"/>
            </a:avLst>
          </a:prstGeom>
          <a:solidFill>
            <a:srgbClr val="FECF40">
              <a:alpha val="63000"/>
            </a:srgbClr>
          </a:solidFill>
          <a:ln w="9525">
            <a:noFill/>
          </a:ln>
        </p:spPr>
        <p:txBody>
          <a:bodyPr wrap="square">
            <a:spAutoFit/>
          </a:bodyPr>
          <a:lstStyle/>
          <a:p>
            <a:endParaRPr sz="18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上下箭头 2"/>
          <p:cNvSpPr/>
          <p:nvPr/>
        </p:nvSpPr>
        <p:spPr>
          <a:xfrm>
            <a:off x="5004138" y="3607234"/>
            <a:ext cx="432048" cy="594066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500" dirty="0" smtClean="0">
                <a:solidFill>
                  <a:srgbClr val="CC0066"/>
                </a:solidFill>
              </a:rPr>
              <a:t>比较</a:t>
            </a:r>
            <a:endParaRPr lang="zh-CN" altLang="en-US" sz="1500" dirty="0">
              <a:solidFill>
                <a:srgbClr val="CC0066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sz="1050" smtClean="0">
                <a:ea typeface="宋体" panose="02010600030101010101" pitchFamily="2" charset="-122"/>
              </a:rPr>
            </a:fld>
            <a:endParaRPr lang="zh-CN" altLang="en-US" sz="105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1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5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066" name="标题 600065"/>
          <p:cNvSpPr>
            <a:spLocks noGrp="1" noRot="1"/>
          </p:cNvSpPr>
          <p:nvPr>
            <p:ph type="title"/>
          </p:nvPr>
        </p:nvSpPr>
        <p:spPr>
          <a:xfrm>
            <a:off x="249317" y="1278017"/>
            <a:ext cx="3662363" cy="540544"/>
          </a:xfrm>
          <a:noFill/>
          <a:ln w="9525">
            <a:noFill/>
          </a:ln>
        </p:spPr>
        <p:txBody>
          <a:bodyPr vert="horz" wrap="square" lIns="68580" tIns="34290" rIns="68580" bIns="34290" anchor="ctr"/>
          <a:lstStyle/>
          <a:p>
            <a:pPr marL="838200" indent="-838200"/>
            <a:r>
              <a:rPr lang="en-US" altLang="zh-CN" sz="2400" kern="0" dirty="0">
                <a:solidFill>
                  <a:srgbClr val="1E4649"/>
                </a:solidFill>
                <a:latin typeface="+mj-ea"/>
              </a:rPr>
              <a:t>（3）差动全桥</a:t>
            </a:r>
            <a:endParaRPr lang="en-US" altLang="zh-CN" sz="2400" kern="0" dirty="0">
              <a:solidFill>
                <a:srgbClr val="1E4649"/>
              </a:solidFill>
              <a:latin typeface="+mj-ea"/>
            </a:endParaRPr>
          </a:p>
        </p:txBody>
      </p:sp>
      <p:sp>
        <p:nvSpPr>
          <p:cNvPr id="600067" name="文本占位符 600066"/>
          <p:cNvSpPr>
            <a:spLocks noGrp="1" noRot="1"/>
          </p:cNvSpPr>
          <p:nvPr>
            <p:ph type="body" sz="half" idx="1"/>
          </p:nvPr>
        </p:nvSpPr>
        <p:spPr>
          <a:xfrm>
            <a:off x="3283317" y="2780928"/>
            <a:ext cx="4806534" cy="593508"/>
          </a:xfrm>
        </p:spPr>
        <p:txBody>
          <a:bodyPr/>
          <a:lstStyle/>
          <a:p>
            <a:pPr marL="0" indent="0">
              <a:buClr>
                <a:srgbClr val="FF0000"/>
              </a:buClr>
              <a:buNone/>
            </a:pPr>
            <a:r>
              <a:rPr lang="zh-CN" altLang="en-US" sz="1500" dirty="0">
                <a:latin typeface="+mn-ea"/>
              </a:rPr>
              <a:t>设初始</a:t>
            </a:r>
            <a:r>
              <a:rPr lang="zh-CN" altLang="en-US" sz="1500" dirty="0" smtClean="0">
                <a:latin typeface="+mn-ea"/>
              </a:rPr>
              <a:t>时                 ，即</a:t>
            </a:r>
            <a:r>
              <a:rPr lang="zh-CN" altLang="en-US" sz="1500" dirty="0">
                <a:latin typeface="+mn-ea"/>
              </a:rPr>
              <a:t>电桥平衡。</a:t>
            </a:r>
            <a:endParaRPr lang="en-US" altLang="zh-CN" sz="1500" dirty="0">
              <a:latin typeface="+mn-ea"/>
            </a:endParaRPr>
          </a:p>
          <a:p>
            <a:pPr marL="0" indent="0">
              <a:buClr>
                <a:srgbClr val="FF0000"/>
              </a:buClr>
              <a:buFont typeface="Wingdings" panose="05000000000000000000" pitchFamily="2" charset="2"/>
              <a:buNone/>
            </a:pPr>
            <a:endParaRPr lang="en-US" altLang="zh-CN" sz="1500" b="1" dirty="0">
              <a:solidFill>
                <a:schemeClr val="folHlink"/>
              </a:solidFill>
              <a:latin typeface="+mn-ea"/>
            </a:endParaRPr>
          </a:p>
        </p:txBody>
      </p:sp>
      <p:sp>
        <p:nvSpPr>
          <p:cNvPr id="600068" name="右箭头 600067"/>
          <p:cNvSpPr/>
          <p:nvPr/>
        </p:nvSpPr>
        <p:spPr>
          <a:xfrm rot="5400000">
            <a:off x="6428948" y="4273391"/>
            <a:ext cx="373856" cy="228600"/>
          </a:xfrm>
          <a:prstGeom prst="rightArrow">
            <a:avLst>
              <a:gd name="adj1" fmla="val 50000"/>
              <a:gd name="adj2" fmla="val 59114"/>
            </a:avLst>
          </a:prstGeom>
          <a:solidFill>
            <a:srgbClr val="33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600069" name="文本框 600068"/>
          <p:cNvSpPr txBox="1"/>
          <p:nvPr/>
        </p:nvSpPr>
        <p:spPr>
          <a:xfrm>
            <a:off x="896302" y="4387691"/>
            <a:ext cx="1675210" cy="368300"/>
          </a:xfrm>
          <a:prstGeom prst="rect">
            <a:avLst/>
          </a:prstGeom>
          <a:solidFill>
            <a:srgbClr val="FECF40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sz="1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2-13C</a:t>
            </a:r>
            <a:endParaRPr lang="en-US" altLang="zh-CN" sz="1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00073" name="对象 600072"/>
          <p:cNvGraphicFramePr>
            <a:graphicFrameLocks noChangeAspect="1"/>
          </p:cNvGraphicFramePr>
          <p:nvPr/>
        </p:nvGraphicFramePr>
        <p:xfrm>
          <a:off x="5544108" y="4671228"/>
          <a:ext cx="2268141" cy="7262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22" name="" r:id="rId1" imgW="1218565" imgH="393700" progId="Equation.DSMT4">
                  <p:embed/>
                </p:oleObj>
              </mc:Choice>
              <mc:Fallback>
                <p:oleObj name="" r:id="rId1" imgW="1218565" imgH="393700" progId="Equation.DSMT4">
                  <p:embed/>
                  <p:pic>
                    <p:nvPicPr>
                      <p:cNvPr id="0" name="图片 5642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544108" y="4671228"/>
                        <a:ext cx="2268141" cy="726281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00075" name="图片 60007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325" y="2018914"/>
            <a:ext cx="1993106" cy="230314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600076" name="内容占位符 600075"/>
          <p:cNvGraphicFramePr>
            <a:graphicFrameLocks noGrp="1" noChangeAspect="1"/>
          </p:cNvGraphicFramePr>
          <p:nvPr>
            <p:ph sz="half" idx="2"/>
          </p:nvPr>
        </p:nvGraphicFramePr>
        <p:xfrm>
          <a:off x="3696861" y="3527562"/>
          <a:ext cx="4727524" cy="6299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23" name="" r:id="rId4" imgW="3619500" imgH="482600" progId="Equation.DSMT4">
                  <p:embed/>
                </p:oleObj>
              </mc:Choice>
              <mc:Fallback>
                <p:oleObj name="" r:id="rId4" imgW="3619500" imgH="482600" progId="Equation.DSMT4">
                  <p:embed/>
                  <p:pic>
                    <p:nvPicPr>
                      <p:cNvPr id="0" name="图片 56422"/>
                      <p:cNvPicPr/>
                      <p:nvPr/>
                    </p:nvPicPr>
                    <p:blipFill>
                      <a:blip r:embed="rId5">
                        <a:lum/>
                      </a:blip>
                      <a:stretch>
                        <a:fillRect/>
                      </a:stretch>
                    </p:blipFill>
                    <p:spPr>
                      <a:xfrm>
                        <a:off x="3696861" y="3527562"/>
                        <a:ext cx="4727524" cy="629982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文本框 599043"/>
          <p:cNvSpPr txBox="1"/>
          <p:nvPr/>
        </p:nvSpPr>
        <p:spPr>
          <a:xfrm>
            <a:off x="3221940" y="1592796"/>
            <a:ext cx="5320665" cy="112966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algn="l">
              <a:lnSpc>
                <a:spcPct val="150000"/>
              </a:lnSpc>
              <a:buClr>
                <a:srgbClr val="CC0066"/>
              </a:buClr>
              <a:buFont typeface="Wingdings" panose="05000000000000000000" pitchFamily="2" charset="2"/>
              <a:buChar char="l"/>
            </a:pPr>
            <a:r>
              <a:rPr lang="zh-CN" altLang="en-US" sz="15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如图</a:t>
            </a:r>
            <a:r>
              <a:rPr lang="en-US" altLang="zh-CN" sz="15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2-13c</a:t>
            </a:r>
            <a:r>
              <a:rPr lang="zh-CN" altLang="en-US" sz="15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）所示，电桥的四个桥臂均为应变片工作桥臂，相邻两个桥臂一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片</a:t>
            </a:r>
            <a:r>
              <a:rPr lang="zh-CN" altLang="en-US" sz="1500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受拉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，一片</a:t>
            </a:r>
            <a:r>
              <a:rPr lang="zh-CN" altLang="en-US" sz="1500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受压</a:t>
            </a: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，它们的阻值变化</a:t>
            </a:r>
            <a:r>
              <a:rPr lang="zh-CN" altLang="en-US" sz="15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大小相等、符号</a:t>
            </a:r>
            <a:r>
              <a:rPr lang="zh-CN" altLang="en-US" sz="15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相反，均为     。</a:t>
            </a:r>
            <a:endParaRPr lang="en-US" altLang="zh-CN" sz="15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576729" y="2402886"/>
          <a:ext cx="260747" cy="1774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24" name="Equation" r:id="rId6" imgW="5791200" imgH="3962400" progId="Equation.DSMT4">
                  <p:embed/>
                </p:oleObj>
              </mc:Choice>
              <mc:Fallback>
                <p:oleObj name="Equation" r:id="rId6" imgW="5791200" imgH="3962400" progId="Equation.DSMT4">
                  <p:embed/>
                  <p:pic>
                    <p:nvPicPr>
                      <p:cNvPr id="0" name="图片 564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76729" y="2402886"/>
                        <a:ext cx="260747" cy="177404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885670" y="3175791"/>
          <a:ext cx="1863328" cy="2738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25" name="Equation" r:id="rId8" imgW="41452800" imgH="6096000" progId="Equation.DSMT4">
                  <p:embed/>
                </p:oleObj>
              </mc:Choice>
              <mc:Fallback>
                <p:oleObj name="Equation" r:id="rId8" imgW="41452800" imgH="6096000" progId="Equation.DSMT4">
                  <p:embed/>
                  <p:pic>
                    <p:nvPicPr>
                      <p:cNvPr id="0" name="图片 564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5670" y="3175791"/>
                        <a:ext cx="1863328" cy="273844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文本框 599044"/>
          <p:cNvSpPr txBox="1"/>
          <p:nvPr/>
        </p:nvSpPr>
        <p:spPr>
          <a:xfrm>
            <a:off x="3905595" y="4730402"/>
            <a:ext cx="1512168" cy="4375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15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则全桥输出为</a:t>
            </a:r>
            <a:endParaRPr lang="zh-CN" altLang="en-US" sz="15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599044"/>
          <p:cNvSpPr txBox="1"/>
          <p:nvPr/>
        </p:nvSpPr>
        <p:spPr>
          <a:xfrm>
            <a:off x="3445774" y="3088477"/>
            <a:ext cx="494715" cy="4375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15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因</a:t>
            </a:r>
            <a:endParaRPr lang="zh-CN" altLang="en-US" sz="15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4194048" y="2835024"/>
          <a:ext cx="1465660" cy="2464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26" name="Equation" r:id="rId10" imgW="32613600" imgH="5486400" progId="Equation.DSMT4">
                  <p:embed/>
                </p:oleObj>
              </mc:Choice>
              <mc:Fallback>
                <p:oleObj name="Equation" r:id="rId10" imgW="32613600" imgH="5486400" progId="Equation.DSMT4">
                  <p:embed/>
                  <p:pic>
                    <p:nvPicPr>
                      <p:cNvPr id="0" name="图片 564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4048" y="2835024"/>
                        <a:ext cx="1465660" cy="246460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sz="1050" smtClean="0">
                <a:ea typeface="宋体" panose="02010600030101010101" pitchFamily="2" charset="-122"/>
              </a:rPr>
            </a:fld>
            <a:endParaRPr lang="zh-CN" altLang="en-US" sz="105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00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00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00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600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0067" grpId="0" build="p"/>
      <p:bldP spid="600068" grpId="0" bldLvl="0" animBg="1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924322" y="1396366"/>
            <a:ext cx="2937510" cy="4603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txBody>
          <a:bodyPr wrap="none" anchor="ctr">
            <a:spAutoFit/>
          </a:bodyPr>
          <a:lstStyle/>
          <a:p>
            <a:r>
              <a:rPr kumimoji="1" lang="zh-CN" altLang="en-US" sz="24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对金属应变片而言，</a:t>
            </a:r>
            <a:endParaRPr kumimoji="1" lang="zh-CN" altLang="en-US" sz="2400" b="1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" name="Rectangle 14"/>
          <p:cNvSpPr>
            <a:spLocks noChangeArrowheads="1"/>
          </p:cNvSpPr>
          <p:nvPr/>
        </p:nvSpPr>
        <p:spPr bwMode="auto">
          <a:xfrm>
            <a:off x="4455795" y="2733993"/>
            <a:ext cx="309880" cy="52197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txBody>
          <a:bodyPr wrap="none" anchor="ctr">
            <a:spAutoFit/>
          </a:bodyPr>
          <a:lstStyle/>
          <a:p>
            <a:endParaRPr lang="zh-CN" altLang="en-US" sz="2800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/>
        </p:nvGraphicFramePr>
        <p:xfrm>
          <a:off x="3851275" y="1482090"/>
          <a:ext cx="865188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2" name="Equation" r:id="rId1" imgW="571500" imgH="266700" progId="Equation.DSMT4">
                  <p:embed/>
                </p:oleObj>
              </mc:Choice>
              <mc:Fallback>
                <p:oleObj name="Equation" r:id="rId1" imgW="571500" imgH="266700" progId="Equation.DSMT4">
                  <p:embed/>
                  <p:pic>
                    <p:nvPicPr>
                      <p:cNvPr id="0" name="图片 164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1275" y="1482090"/>
                        <a:ext cx="865188" cy="403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4934109" y="1410653"/>
            <a:ext cx="2528570" cy="58356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txBody>
          <a:bodyPr wrap="none">
            <a:spAutoFit/>
          </a:bodyPr>
          <a:lstStyle/>
          <a:p>
            <a:pPr algn="ctr"/>
            <a:r>
              <a:rPr kumimoji="1" lang="zh-CN" altLang="en-US" sz="24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较小，有时可忽</a:t>
            </a:r>
            <a:r>
              <a:rPr kumimoji="1" lang="zh-CN" altLang="en-US" sz="3200">
                <a:latin typeface="Times New Roman" panose="02020603050405020304" pitchFamily="18" charset="0"/>
              </a:rPr>
              <a:t>  </a:t>
            </a:r>
            <a:endParaRPr kumimoji="1" lang="zh-CN" altLang="en-US" sz="3200">
              <a:latin typeface="Times New Roman" panose="02020603050405020304" pitchFamily="18" charset="0"/>
            </a:endParaRPr>
          </a:p>
        </p:txBody>
      </p:sp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7369969" y="1408589"/>
            <a:ext cx="896620" cy="58356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txBody>
          <a:bodyPr wrap="none" anchor="ctr">
            <a:spAutoFit/>
          </a:bodyPr>
          <a:lstStyle/>
          <a:p>
            <a:r>
              <a:rPr kumimoji="1" lang="zh-CN" altLang="en-US" sz="24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略，</a:t>
            </a:r>
            <a:r>
              <a:rPr kumimoji="1" lang="zh-CN" altLang="en-US" sz="3200">
                <a:latin typeface="Times New Roman" panose="02020603050405020304" pitchFamily="18" charset="0"/>
              </a:rPr>
              <a:t> </a:t>
            </a:r>
            <a:endParaRPr kumimoji="1" lang="zh-CN" altLang="en-US" sz="3200">
              <a:latin typeface="Times New Roman" panose="02020603050405020304" pitchFamily="18" charset="0"/>
            </a:endParaRPr>
          </a:p>
        </p:txBody>
      </p:sp>
      <p:sp>
        <p:nvSpPr>
          <p:cNvPr id="17" name="Rectangle 18"/>
          <p:cNvSpPr>
            <a:spLocks noChangeArrowheads="1"/>
          </p:cNvSpPr>
          <p:nvPr/>
        </p:nvSpPr>
        <p:spPr bwMode="auto">
          <a:xfrm>
            <a:off x="4455795" y="2733993"/>
            <a:ext cx="309880" cy="52197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txBody>
          <a:bodyPr wrap="none" anchor="ctr">
            <a:spAutoFit/>
          </a:bodyPr>
          <a:lstStyle/>
          <a:p>
            <a:endParaRPr lang="zh-CN" altLang="en-US" sz="2800"/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/>
        </p:nvGraphicFramePr>
        <p:xfrm>
          <a:off x="1116013" y="2129790"/>
          <a:ext cx="865187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3" name="Equation" r:id="rId3" imgW="546100" imgH="241300" progId="Equation.DSMT4">
                  <p:embed/>
                </p:oleObj>
              </mc:Choice>
              <mc:Fallback>
                <p:oleObj name="Equation" r:id="rId3" imgW="546100" imgH="241300" progId="Equation.DSMT4">
                  <p:embed/>
                  <p:pic>
                    <p:nvPicPr>
                      <p:cNvPr id="0" name="图片 164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6013" y="2129790"/>
                        <a:ext cx="865187" cy="382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9"/>
          <p:cNvSpPr>
            <a:spLocks noChangeArrowheads="1"/>
          </p:cNvSpPr>
          <p:nvPr/>
        </p:nvSpPr>
        <p:spPr bwMode="auto">
          <a:xfrm>
            <a:off x="2269094" y="2056289"/>
            <a:ext cx="590550" cy="58356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txBody>
          <a:bodyPr wrap="none" anchor="ctr">
            <a:spAutoFit/>
          </a:bodyPr>
          <a:lstStyle/>
          <a:p>
            <a:r>
              <a:rPr kumimoji="1" lang="zh-CN" altLang="en-US" sz="24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与</a:t>
            </a:r>
            <a:r>
              <a:rPr kumimoji="1" lang="zh-CN" altLang="en-US" sz="3200">
                <a:latin typeface="Times New Roman" panose="02020603050405020304" pitchFamily="18" charset="0"/>
              </a:rPr>
              <a:t> </a:t>
            </a:r>
            <a:endParaRPr kumimoji="1" lang="zh-CN" altLang="en-US" sz="3200">
              <a:latin typeface="Times New Roman" panose="02020603050405020304" pitchFamily="18" charset="0"/>
            </a:endParaRPr>
          </a:p>
        </p:txBody>
      </p:sp>
      <p:sp>
        <p:nvSpPr>
          <p:cNvPr id="20" name="Rectangle 21"/>
          <p:cNvSpPr>
            <a:spLocks noChangeArrowheads="1"/>
          </p:cNvSpPr>
          <p:nvPr/>
        </p:nvSpPr>
        <p:spPr bwMode="auto">
          <a:xfrm>
            <a:off x="4455795" y="2733993"/>
            <a:ext cx="309880" cy="52197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txBody>
          <a:bodyPr wrap="none" anchor="ctr">
            <a:spAutoFit/>
          </a:bodyPr>
          <a:lstStyle/>
          <a:p>
            <a:endParaRPr lang="zh-CN" altLang="en-US" sz="2800"/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/>
        </p:nvGraphicFramePr>
        <p:xfrm>
          <a:off x="3059113" y="2129790"/>
          <a:ext cx="936625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4" name="Equation" r:id="rId5" imgW="558800" imgH="241300" progId="Equation.DSMT4">
                  <p:embed/>
                </p:oleObj>
              </mc:Choice>
              <mc:Fallback>
                <p:oleObj name="Equation" r:id="rId5" imgW="558800" imgH="241300" progId="Equation.DSMT4">
                  <p:embed/>
                  <p:pic>
                    <p:nvPicPr>
                      <p:cNvPr id="0" name="图片 164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113" y="2129790"/>
                        <a:ext cx="936625" cy="406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2"/>
          <p:cNvSpPr>
            <a:spLocks noChangeArrowheads="1"/>
          </p:cNvSpPr>
          <p:nvPr/>
        </p:nvSpPr>
        <p:spPr bwMode="auto">
          <a:xfrm>
            <a:off x="4386025" y="2117091"/>
            <a:ext cx="3550920" cy="4603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txBody>
          <a:bodyPr wrap="none" anchor="ctr">
            <a:spAutoFit/>
          </a:bodyPr>
          <a:lstStyle/>
          <a:p>
            <a:r>
              <a:rPr kumimoji="1" lang="zh-CN" altLang="en-US" sz="24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较大 ，故金属电阻的变 </a:t>
            </a:r>
            <a:endParaRPr kumimoji="1" lang="zh-CN" altLang="en-US" sz="2400" b="1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" name="Rectangle 23"/>
          <p:cNvSpPr>
            <a:spLocks noChangeArrowheads="1"/>
          </p:cNvSpPr>
          <p:nvPr/>
        </p:nvSpPr>
        <p:spPr bwMode="auto">
          <a:xfrm>
            <a:off x="974804" y="2777014"/>
            <a:ext cx="1814830" cy="58356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txBody>
          <a:bodyPr wrap="none" anchor="ctr">
            <a:spAutoFit/>
          </a:bodyPr>
          <a:lstStyle/>
          <a:p>
            <a:r>
              <a:rPr kumimoji="1" lang="zh-CN" altLang="en-US" sz="24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化率主要由</a:t>
            </a:r>
            <a:r>
              <a:rPr kumimoji="1" lang="zh-CN" altLang="en-US" sz="3200">
                <a:latin typeface="Times New Roman" panose="02020603050405020304" pitchFamily="18" charset="0"/>
              </a:rPr>
              <a:t> </a:t>
            </a:r>
            <a:endParaRPr kumimoji="1" lang="zh-CN" altLang="en-US" sz="3200">
              <a:latin typeface="Times New Roman" panose="02020603050405020304" pitchFamily="18" charset="0"/>
            </a:endParaRPr>
          </a:p>
        </p:txBody>
      </p:sp>
      <p:graphicFrame>
        <p:nvGraphicFramePr>
          <p:cNvPr id="24" name="Object 27"/>
          <p:cNvGraphicFramePr>
            <a:graphicFrameLocks noChangeAspect="1"/>
          </p:cNvGraphicFramePr>
          <p:nvPr/>
        </p:nvGraphicFramePr>
        <p:xfrm>
          <a:off x="2916238" y="2850515"/>
          <a:ext cx="863600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5" name="Equation" r:id="rId7" imgW="546100" imgH="241300" progId="Equation.DSMT4">
                  <p:embed/>
                </p:oleObj>
              </mc:Choice>
              <mc:Fallback>
                <p:oleObj name="Equation" r:id="rId7" imgW="546100" imgH="241300" progId="Equation.DSMT4">
                  <p:embed/>
                  <p:pic>
                    <p:nvPicPr>
                      <p:cNvPr id="0" name="图片 164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6238" y="2850515"/>
                        <a:ext cx="863600" cy="382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30"/>
          <p:cNvSpPr>
            <a:spLocks noChangeArrowheads="1"/>
          </p:cNvSpPr>
          <p:nvPr/>
        </p:nvSpPr>
        <p:spPr bwMode="auto">
          <a:xfrm>
            <a:off x="4066540" y="2850515"/>
            <a:ext cx="642620" cy="4603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txBody>
          <a:bodyPr wrap="none">
            <a:spAutoFit/>
          </a:bodyPr>
          <a:lstStyle/>
          <a:p>
            <a:pPr algn="ctr"/>
            <a:r>
              <a:rPr kumimoji="1" lang="zh-CN" altLang="en-US" sz="24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和 </a:t>
            </a:r>
            <a:endParaRPr kumimoji="1" lang="zh-CN" altLang="en-US" sz="2400" b="1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6" name="Rectangle 35"/>
          <p:cNvSpPr>
            <a:spLocks noChangeArrowheads="1"/>
          </p:cNvSpPr>
          <p:nvPr/>
        </p:nvSpPr>
        <p:spPr bwMode="auto">
          <a:xfrm>
            <a:off x="4455795" y="2714943"/>
            <a:ext cx="309880" cy="52197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txBody>
          <a:bodyPr wrap="none" anchor="ctr">
            <a:spAutoFit/>
          </a:bodyPr>
          <a:lstStyle/>
          <a:p>
            <a:endParaRPr lang="zh-CN" altLang="en-US" sz="2800"/>
          </a:p>
        </p:txBody>
      </p:sp>
      <p:graphicFrame>
        <p:nvGraphicFramePr>
          <p:cNvPr id="27" name="Object 34"/>
          <p:cNvGraphicFramePr>
            <a:graphicFrameLocks noChangeAspect="1"/>
          </p:cNvGraphicFramePr>
          <p:nvPr/>
        </p:nvGraphicFramePr>
        <p:xfrm>
          <a:off x="4859338" y="2850515"/>
          <a:ext cx="936625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6" name="Equation" r:id="rId9" imgW="558800" imgH="241300" progId="Equation.DSMT4">
                  <p:embed/>
                </p:oleObj>
              </mc:Choice>
              <mc:Fallback>
                <p:oleObj name="Equation" r:id="rId9" imgW="558800" imgH="241300" progId="Equation.DSMT4">
                  <p:embed/>
                  <p:pic>
                    <p:nvPicPr>
                      <p:cNvPr id="0" name="图片 164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9338" y="2850515"/>
                        <a:ext cx="936625" cy="406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tangle 36"/>
          <p:cNvSpPr>
            <a:spLocks noChangeArrowheads="1"/>
          </p:cNvSpPr>
          <p:nvPr/>
        </p:nvSpPr>
        <p:spPr bwMode="auto">
          <a:xfrm>
            <a:off x="6041390" y="2837815"/>
            <a:ext cx="2172970" cy="4603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txBody>
          <a:bodyPr wrap="none" anchor="ctr">
            <a:spAutoFit/>
          </a:bodyPr>
          <a:lstStyle/>
          <a:p>
            <a:r>
              <a:rPr kumimoji="1" lang="zh-CN" altLang="en-US" sz="24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两项引起，这 </a:t>
            </a:r>
            <a:endParaRPr kumimoji="1" lang="zh-CN" altLang="en-US" sz="2400" b="1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9" name="Rectangle 37"/>
          <p:cNvSpPr>
            <a:spLocks noChangeArrowheads="1"/>
          </p:cNvSpPr>
          <p:nvPr/>
        </p:nvSpPr>
        <p:spPr bwMode="auto">
          <a:xfrm>
            <a:off x="975598" y="3424714"/>
            <a:ext cx="4875530" cy="58356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txBody>
          <a:bodyPr wrap="none" anchor="ctr">
            <a:spAutoFit/>
          </a:bodyPr>
          <a:lstStyle/>
          <a:p>
            <a:r>
              <a:rPr kumimoji="1" lang="zh-CN" altLang="en-US" sz="24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就是金属应变片的基本工作原理。</a:t>
            </a:r>
            <a:r>
              <a:rPr kumimoji="1" lang="zh-CN" altLang="en-US" sz="3200">
                <a:latin typeface="Times New Roman" panose="02020603050405020304" pitchFamily="18" charset="0"/>
              </a:rPr>
              <a:t> </a:t>
            </a:r>
            <a:endParaRPr kumimoji="1" lang="zh-CN" altLang="en-US" sz="3200">
              <a:latin typeface="Times New Roman" panose="02020603050405020304" pitchFamily="18" charset="0"/>
            </a:endParaRPr>
          </a:p>
        </p:txBody>
      </p:sp>
      <p:sp>
        <p:nvSpPr>
          <p:cNvPr id="30" name="Rectangle 38"/>
          <p:cNvSpPr>
            <a:spLocks noChangeArrowheads="1"/>
          </p:cNvSpPr>
          <p:nvPr/>
        </p:nvSpPr>
        <p:spPr bwMode="auto">
          <a:xfrm>
            <a:off x="1767602" y="4143852"/>
            <a:ext cx="4263390" cy="58356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txBody>
          <a:bodyPr wrap="none" anchor="ctr">
            <a:spAutoFit/>
          </a:bodyPr>
          <a:lstStyle/>
          <a:p>
            <a:r>
              <a:rPr kumimoji="1" lang="zh-CN" altLang="en-US" sz="24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半导体电阻的变化率主要是由</a:t>
            </a:r>
            <a:r>
              <a:rPr kumimoji="1" lang="zh-CN" altLang="en-US" sz="3200">
                <a:latin typeface="Times New Roman" panose="02020603050405020304" pitchFamily="18" charset="0"/>
              </a:rPr>
              <a:t> </a:t>
            </a:r>
            <a:endParaRPr kumimoji="1" lang="zh-CN" altLang="en-US" sz="3200">
              <a:latin typeface="Times New Roman" panose="02020603050405020304" pitchFamily="18" charset="0"/>
            </a:endParaRPr>
          </a:p>
        </p:txBody>
      </p:sp>
      <p:sp>
        <p:nvSpPr>
          <p:cNvPr id="31" name="Rectangle 40"/>
          <p:cNvSpPr>
            <a:spLocks noChangeArrowheads="1"/>
          </p:cNvSpPr>
          <p:nvPr/>
        </p:nvSpPr>
        <p:spPr bwMode="auto">
          <a:xfrm>
            <a:off x="4455795" y="2705418"/>
            <a:ext cx="309880" cy="52197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txBody>
          <a:bodyPr wrap="none" anchor="ctr">
            <a:spAutoFit/>
          </a:bodyPr>
          <a:lstStyle/>
          <a:p>
            <a:endParaRPr lang="zh-CN" altLang="en-US" sz="2800"/>
          </a:p>
        </p:txBody>
      </p:sp>
      <p:graphicFrame>
        <p:nvGraphicFramePr>
          <p:cNvPr id="32" name="Object 39"/>
          <p:cNvGraphicFramePr>
            <a:graphicFrameLocks noChangeAspect="1"/>
          </p:cNvGraphicFramePr>
          <p:nvPr/>
        </p:nvGraphicFramePr>
        <p:xfrm>
          <a:off x="6011863" y="4290378"/>
          <a:ext cx="865187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7" name="Equation" r:id="rId11" imgW="571500" imgH="266700" progId="Equation.DSMT4">
                  <p:embed/>
                </p:oleObj>
              </mc:Choice>
              <mc:Fallback>
                <p:oleObj name="Equation" r:id="rId11" imgW="571500" imgH="266700" progId="Equation.DSMT4">
                  <p:embed/>
                  <p:pic>
                    <p:nvPicPr>
                      <p:cNvPr id="0" name="图片 164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1863" y="4290378"/>
                        <a:ext cx="865187" cy="403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Rectangle 41"/>
          <p:cNvSpPr>
            <a:spLocks noChangeArrowheads="1"/>
          </p:cNvSpPr>
          <p:nvPr/>
        </p:nvSpPr>
        <p:spPr bwMode="auto">
          <a:xfrm>
            <a:off x="7093506" y="4143852"/>
            <a:ext cx="590550" cy="58356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txBody>
          <a:bodyPr wrap="none" anchor="ctr">
            <a:spAutoFit/>
          </a:bodyPr>
          <a:lstStyle/>
          <a:p>
            <a:r>
              <a:rPr kumimoji="1" lang="zh-CN" altLang="en-US" sz="24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引</a:t>
            </a:r>
            <a:r>
              <a:rPr kumimoji="1" lang="zh-CN" altLang="en-US" sz="3200">
                <a:latin typeface="Times New Roman" panose="02020603050405020304" pitchFamily="18" charset="0"/>
              </a:rPr>
              <a:t> </a:t>
            </a:r>
            <a:endParaRPr kumimoji="1" lang="zh-CN" altLang="en-US" sz="3200">
              <a:latin typeface="Times New Roman" panose="02020603050405020304" pitchFamily="18" charset="0"/>
            </a:endParaRPr>
          </a:p>
        </p:txBody>
      </p:sp>
      <p:sp>
        <p:nvSpPr>
          <p:cNvPr id="34" name="Rectangle 42"/>
          <p:cNvSpPr>
            <a:spLocks noChangeArrowheads="1"/>
          </p:cNvSpPr>
          <p:nvPr/>
        </p:nvSpPr>
        <p:spPr bwMode="auto">
          <a:xfrm>
            <a:off x="971550" y="4963002"/>
            <a:ext cx="7848600" cy="58356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txBody>
          <a:bodyPr anchor="ctr">
            <a:spAutoFit/>
          </a:bodyPr>
          <a:lstStyle/>
          <a:p>
            <a:r>
              <a:rPr kumimoji="1" lang="zh-CN" altLang="en-US" sz="24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起的．这就是压阻式传感器的基本工作原理。</a:t>
            </a:r>
            <a:r>
              <a:rPr kumimoji="1" lang="zh-CN" altLang="en-US" sz="3200">
                <a:latin typeface="Times New Roman" panose="02020603050405020304" pitchFamily="18" charset="0"/>
              </a:rPr>
              <a:t> </a:t>
            </a:r>
            <a:endParaRPr kumimoji="1" lang="zh-CN" altLang="en-US" sz="3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0073" name="对象 600072"/>
          <p:cNvGraphicFramePr>
            <a:graphicFrameLocks noChangeAspect="1"/>
          </p:cNvGraphicFramePr>
          <p:nvPr/>
        </p:nvGraphicFramePr>
        <p:xfrm>
          <a:off x="3491880" y="4286836"/>
          <a:ext cx="2268141" cy="7262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06" name="" r:id="rId1" imgW="1218565" imgH="393700" progId="Equation.DSMT4">
                  <p:embed/>
                </p:oleObj>
              </mc:Choice>
              <mc:Fallback>
                <p:oleObj name="" r:id="rId1" imgW="1218565" imgH="393700" progId="Equation.DSMT4">
                  <p:embed/>
                  <p:pic>
                    <p:nvPicPr>
                      <p:cNvPr id="0" name="图片 5740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491880" y="4286836"/>
                        <a:ext cx="2268141" cy="726281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/>
          <p:nvPr/>
        </p:nvSpPr>
        <p:spPr>
          <a:xfrm>
            <a:off x="953598" y="1692703"/>
            <a:ext cx="6966774" cy="1233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>
              <a:lnSpc>
                <a:spcPct val="150000"/>
              </a:lnSpc>
              <a:buClr>
                <a:srgbClr val="CC0066"/>
              </a:buClr>
              <a:buFont typeface="Wingdings" panose="05000000000000000000" pitchFamily="2" charset="2"/>
              <a:buChar char="l"/>
            </a:pPr>
            <a:r>
              <a:rPr lang="zh-CN" altLang="en-US" sz="165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双臂电桥输出灵敏度是单臂电桥的</a:t>
            </a:r>
            <a:r>
              <a:rPr lang="zh-CN" altLang="en-US" sz="1650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两倍</a:t>
            </a:r>
            <a:r>
              <a:rPr lang="zh-CN" altLang="en-US" sz="165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，全桥输出是</a:t>
            </a:r>
            <a:r>
              <a:rPr lang="zh-CN" altLang="en-US" sz="1650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双臂电桥的两倍</a:t>
            </a:r>
            <a:r>
              <a:rPr lang="zh-CN" altLang="en-US" sz="165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。并且采用双臂和全桥测量，可以补偿由于温度变化引起的测量误差。</a:t>
            </a:r>
            <a:r>
              <a:rPr lang="zh-CN" altLang="en-US" sz="1650" dirty="0">
                <a:solidFill>
                  <a:srgbClr val="66CC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1650" dirty="0">
              <a:solidFill>
                <a:srgbClr val="66CC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右箭头 14"/>
          <p:cNvSpPr/>
          <p:nvPr/>
        </p:nvSpPr>
        <p:spPr>
          <a:xfrm>
            <a:off x="2631862" y="3549802"/>
            <a:ext cx="613127" cy="712124"/>
          </a:xfrm>
          <a:prstGeom prst="rightArrow">
            <a:avLst>
              <a:gd name="adj1" fmla="val 50000"/>
              <a:gd name="adj2" fmla="val 49034"/>
            </a:avLst>
          </a:prstGeom>
          <a:solidFill>
            <a:srgbClr val="FECF40">
              <a:alpha val="63000"/>
            </a:srgbClr>
          </a:solidFill>
          <a:ln w="9525">
            <a:noFill/>
          </a:ln>
        </p:spPr>
        <p:txBody>
          <a:bodyPr wrap="square">
            <a:spAutoFit/>
          </a:bodyPr>
          <a:lstStyle/>
          <a:p>
            <a:endParaRPr sz="18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3437874" y="3502649"/>
          <a:ext cx="2279667" cy="6104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07" name="" r:id="rId3" imgW="1459865" imgH="393700" progId="Equation.DSMT4">
                  <p:embed/>
                </p:oleObj>
              </mc:Choice>
              <mc:Fallback>
                <p:oleObj name="" r:id="rId3" imgW="1459865" imgH="393700" progId="Equation.DSMT4">
                  <p:embed/>
                  <p:pic>
                    <p:nvPicPr>
                      <p:cNvPr id="0" name="图片 5740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37874" y="3502649"/>
                        <a:ext cx="2279667" cy="610442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文本框 599044"/>
          <p:cNvSpPr txBox="1"/>
          <p:nvPr/>
        </p:nvSpPr>
        <p:spPr>
          <a:xfrm>
            <a:off x="1329414" y="3366978"/>
            <a:ext cx="933505" cy="783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15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双臂电桥输出</a:t>
            </a:r>
            <a:endParaRPr lang="zh-CN" altLang="en-US" sz="15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357484" y="2619000"/>
            <a:ext cx="1030102" cy="783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单臂电桥输出</a:t>
            </a:r>
            <a:endParaRPr lang="zh-CN" altLang="en-US" sz="15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3399361" y="2619000"/>
          <a:ext cx="2430065" cy="7250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08" name="Equation" r:id="rId5" imgW="34747200" imgH="10363200" progId="Equation.DSMT4">
                  <p:embed/>
                </p:oleObj>
              </mc:Choice>
              <mc:Fallback>
                <p:oleObj name="Equation" r:id="rId5" imgW="34747200" imgH="10363200" progId="Equation.DSMT4">
                  <p:embed/>
                  <p:pic>
                    <p:nvPicPr>
                      <p:cNvPr id="0" name="图片 5740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99361" y="2619000"/>
                        <a:ext cx="2430065" cy="725090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右箭头 19"/>
          <p:cNvSpPr/>
          <p:nvPr/>
        </p:nvSpPr>
        <p:spPr>
          <a:xfrm>
            <a:off x="2631862" y="2754671"/>
            <a:ext cx="613127" cy="712124"/>
          </a:xfrm>
          <a:prstGeom prst="rightArrow">
            <a:avLst>
              <a:gd name="adj1" fmla="val 50000"/>
              <a:gd name="adj2" fmla="val 49034"/>
            </a:avLst>
          </a:prstGeom>
          <a:solidFill>
            <a:srgbClr val="FECF40">
              <a:alpha val="63000"/>
            </a:srgbClr>
          </a:solidFill>
          <a:ln w="9525">
            <a:noFill/>
          </a:ln>
        </p:spPr>
        <p:txBody>
          <a:bodyPr wrap="square">
            <a:spAutoFit/>
          </a:bodyPr>
          <a:lstStyle/>
          <a:p>
            <a:endParaRPr sz="18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329324" y="4325009"/>
            <a:ext cx="1086424" cy="4375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15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全桥输出</a:t>
            </a:r>
            <a:endParaRPr lang="zh-CN" altLang="en-US" sz="15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右箭头 21"/>
          <p:cNvSpPr/>
          <p:nvPr/>
        </p:nvSpPr>
        <p:spPr>
          <a:xfrm>
            <a:off x="2622940" y="4314957"/>
            <a:ext cx="613127" cy="712124"/>
          </a:xfrm>
          <a:prstGeom prst="rightArrow">
            <a:avLst>
              <a:gd name="adj1" fmla="val 50000"/>
              <a:gd name="adj2" fmla="val 49034"/>
            </a:avLst>
          </a:prstGeom>
          <a:solidFill>
            <a:srgbClr val="FECF40">
              <a:alpha val="63000"/>
            </a:srgbClr>
          </a:solidFill>
          <a:ln w="9525">
            <a:noFill/>
          </a:ln>
        </p:spPr>
        <p:txBody>
          <a:bodyPr wrap="square">
            <a:spAutoFit/>
          </a:bodyPr>
          <a:lstStyle/>
          <a:p>
            <a:endParaRPr sz="18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sz="1050" smtClean="0">
                <a:ea typeface="宋体" panose="02010600030101010101" pitchFamily="2" charset="-122"/>
              </a:rPr>
            </a:fld>
            <a:endParaRPr lang="zh-CN" altLang="en-US" sz="105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600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7" grpId="0"/>
      <p:bldP spid="18" grpId="0"/>
      <p:bldP spid="20" grpId="0" bldLvl="0" animBg="1"/>
      <p:bldP spid="21" grpId="0"/>
      <p:bldP spid="22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45677" y="2025253"/>
            <a:ext cx="4050449" cy="3470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>
              <a:lnSpc>
                <a:spcPct val="150000"/>
              </a:lnSpc>
              <a:spcBef>
                <a:spcPct val="20000"/>
              </a:spcBef>
              <a:buClr>
                <a:srgbClr val="CC0066"/>
              </a:buClr>
              <a:buFont typeface="Wingdings" panose="05000000000000000000" charset="0"/>
              <a:buChar char=""/>
            </a:pP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实际应用时，              不可能</a:t>
            </a:r>
            <a:r>
              <a:rPr lang="zh-CN" altLang="en-US" sz="1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严格的成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比例关系，所以即使在</a:t>
            </a:r>
            <a:r>
              <a:rPr lang="zh-CN" altLang="en-US" sz="1800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未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受力时，桥路输出也不一定为</a:t>
            </a:r>
            <a:r>
              <a:rPr lang="zh-CN" altLang="en-US" sz="1800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零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，因此一般测量电路都设有调零装置，如图</a:t>
            </a:r>
            <a:r>
              <a:rPr lang="en-US" altLang="zh-CN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2-11b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所示。调节</a:t>
            </a:r>
            <a:r>
              <a:rPr lang="en-US" altLang="zh-CN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RP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可使电桥达到平衡，输出为零。</a:t>
            </a:r>
            <a:endParaRPr lang="zh-CN" altLang="en-US" sz="1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 algn="l">
              <a:lnSpc>
                <a:spcPct val="150000"/>
              </a:lnSpc>
              <a:spcBef>
                <a:spcPct val="20000"/>
              </a:spcBef>
              <a:buClr>
                <a:srgbClr val="CC0066"/>
              </a:buClr>
              <a:buFont typeface="Wingdings" panose="05000000000000000000" charset="0"/>
              <a:buChar char=""/>
            </a:pP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图中   是用于减小调节范围的限流电阻。</a:t>
            </a:r>
            <a:endParaRPr lang="zh-CN" altLang="en-US" sz="1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93922" name="标题 593921"/>
          <p:cNvSpPr>
            <a:spLocks noGrp="1" noRot="1"/>
          </p:cNvSpPr>
          <p:nvPr>
            <p:ph type="title"/>
          </p:nvPr>
        </p:nvSpPr>
        <p:spPr>
          <a:xfrm>
            <a:off x="6281" y="1292633"/>
            <a:ext cx="9137809" cy="569119"/>
          </a:xfrm>
          <a:noFill/>
          <a:ln w="9525">
            <a:noFill/>
          </a:ln>
        </p:spPr>
        <p:txBody>
          <a:bodyPr vert="horz" wrap="square" lIns="68580" tIns="34290" rIns="68580" bIns="34290" anchor="ctr"/>
          <a:lstStyle/>
          <a:p>
            <a:pPr marL="838200" indent="-838200"/>
            <a:r>
              <a:rPr lang="en-US" altLang="zh-CN" sz="2400" kern="0" dirty="0">
                <a:solidFill>
                  <a:srgbClr val="1E4649"/>
                </a:solidFill>
                <a:latin typeface="+mj-ea"/>
              </a:rPr>
              <a:t>调零电桥 </a:t>
            </a:r>
            <a:endParaRPr lang="en-US" altLang="zh-CN" sz="2400" kern="0" dirty="0">
              <a:solidFill>
                <a:srgbClr val="1E4649"/>
              </a:solidFill>
              <a:latin typeface="+mj-ea"/>
            </a:endParaRPr>
          </a:p>
        </p:txBody>
      </p:sp>
      <p:sp>
        <p:nvSpPr>
          <p:cNvPr id="593924" name="矩形 593923"/>
          <p:cNvSpPr/>
          <p:nvPr/>
        </p:nvSpPr>
        <p:spPr>
          <a:xfrm>
            <a:off x="1143001" y="857250"/>
            <a:ext cx="6858000" cy="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sz="100"/>
          </a:p>
        </p:txBody>
      </p:sp>
      <p:graphicFrame>
        <p:nvGraphicFramePr>
          <p:cNvPr id="593925" name="对象 593924"/>
          <p:cNvGraphicFramePr>
            <a:graphicFrameLocks noChangeAspect="1"/>
          </p:cNvGraphicFramePr>
          <p:nvPr/>
        </p:nvGraphicFramePr>
        <p:xfrm>
          <a:off x="2519862" y="2132856"/>
          <a:ext cx="1512094" cy="3452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18" name="" r:id="rId1" imgW="1002665" imgH="228600" progId="Equation.DSMT4">
                  <p:embed/>
                </p:oleObj>
              </mc:Choice>
              <mc:Fallback>
                <p:oleObj name="" r:id="rId1" imgW="1002665" imgH="228600" progId="Equation.DSMT4">
                  <p:embed/>
                  <p:pic>
                    <p:nvPicPr>
                      <p:cNvPr id="0" name="图片 5021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19862" y="2132856"/>
                        <a:ext cx="1512094" cy="345281"/>
                      </a:xfrm>
                      <a:prstGeom prst="rect">
                        <a:avLst/>
                      </a:prstGeom>
                      <a:solidFill>
                        <a:srgbClr val="FECF40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3926" name="矩形 593925"/>
          <p:cNvSpPr/>
          <p:nvPr/>
        </p:nvSpPr>
        <p:spPr>
          <a:xfrm>
            <a:off x="1143001" y="3343275"/>
            <a:ext cx="6858000" cy="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sz="100"/>
          </a:p>
        </p:txBody>
      </p:sp>
      <p:graphicFrame>
        <p:nvGraphicFramePr>
          <p:cNvPr id="593927" name="对象 593926"/>
          <p:cNvGraphicFramePr>
            <a:graphicFrameLocks noChangeAspect="1"/>
          </p:cNvGraphicFramePr>
          <p:nvPr/>
        </p:nvGraphicFramePr>
        <p:xfrm>
          <a:off x="1655766" y="4648973"/>
          <a:ext cx="264319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19" name="" r:id="rId3" imgW="177800" imgH="228600" progId="Equation.DSMT4">
                  <p:embed/>
                </p:oleObj>
              </mc:Choice>
              <mc:Fallback>
                <p:oleObj name="" r:id="rId3" imgW="177800" imgH="228600" progId="Equation.DSMT4">
                  <p:embed/>
                  <p:pic>
                    <p:nvPicPr>
                      <p:cNvPr id="0" name="图片 5021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55766" y="4648973"/>
                        <a:ext cx="264319" cy="333375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93928" name="图片 5939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7341" y="2025344"/>
            <a:ext cx="2871788" cy="300751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93929" name="矩形 593928"/>
          <p:cNvSpPr/>
          <p:nvPr/>
        </p:nvSpPr>
        <p:spPr>
          <a:xfrm>
            <a:off x="6475488" y="5083255"/>
            <a:ext cx="754380" cy="321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sz="15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2-11</a:t>
            </a:r>
            <a:endParaRPr lang="en-US" altLang="zh-CN" sz="15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6478905" y="2348970"/>
            <a:ext cx="415353" cy="594066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00">
              <a:solidFill>
                <a:srgbClr val="FFFFFF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436933" y="2835023"/>
            <a:ext cx="415353" cy="486055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00">
              <a:solidFill>
                <a:srgbClr val="FFFFFF"/>
              </a:solidFill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sz="1050" smtClean="0">
                <a:ea typeface="宋体" panose="02010600030101010101" pitchFamily="2" charset="-122"/>
              </a:rPr>
            </a:fld>
            <a:endParaRPr lang="zh-CN" altLang="en-US" sz="105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93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1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7"/>
          <p:cNvSpPr txBox="1"/>
          <p:nvPr/>
        </p:nvSpPr>
        <p:spPr>
          <a:xfrm>
            <a:off x="813649" y="1806486"/>
            <a:ext cx="334010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eaLnBrk="1" latinLnBrk="0" hangingPunct="1">
              <a:lnSpc>
                <a:spcPct val="150000"/>
              </a:lnSpc>
              <a:buNone/>
            </a:pPr>
            <a:r>
              <a:rPr lang="zh-CN" altLang="en-US" sz="2000" b="1" dirty="0">
                <a:latin typeface="宋体" panose="02010600030101010101" pitchFamily="2" charset="-122"/>
                <a:sym typeface="+mn-ea"/>
              </a:rPr>
              <a:t>调节</a:t>
            </a:r>
            <a:r>
              <a:rPr lang="en-US" altLang="zh-CN" sz="2000" b="1" dirty="0">
                <a:latin typeface="宋体" panose="02010600030101010101" pitchFamily="2" charset="-122"/>
                <a:sym typeface="+mn-ea"/>
              </a:rPr>
              <a:t>RP</a:t>
            </a:r>
            <a:r>
              <a:rPr lang="zh-CN" altLang="en-US" sz="2000" b="1" dirty="0">
                <a:latin typeface="宋体" panose="02010600030101010101" pitchFamily="2" charset="-122"/>
                <a:sym typeface="+mn-ea"/>
              </a:rPr>
              <a:t>，最终可以使</a:t>
            </a:r>
            <a:r>
              <a:rPr lang="en-US" altLang="zh-CN" sz="2000" b="1" i="1" dirty="0">
                <a:latin typeface="宋体" panose="02010600030101010101" pitchFamily="2" charset="-122"/>
                <a:sym typeface="+mn-ea"/>
              </a:rPr>
              <a:t>R</a:t>
            </a:r>
            <a:r>
              <a:rPr lang="en-US" altLang="zh-CN" sz="2000" b="1" baseline="-30000" dirty="0">
                <a:latin typeface="宋体" panose="02010600030101010101" pitchFamily="2" charset="-122"/>
                <a:sym typeface="+mn-ea"/>
              </a:rPr>
              <a:t>1</a:t>
            </a:r>
            <a:r>
              <a:rPr lang="en-US" altLang="zh-CN" sz="2000" b="1" dirty="0">
                <a:latin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1" dirty="0">
                <a:latin typeface="宋体" panose="02010600030101010101" pitchFamily="2" charset="-122"/>
                <a:sym typeface="+mn-ea"/>
              </a:rPr>
              <a:t>/</a:t>
            </a:r>
            <a:r>
              <a:rPr lang="en-US" altLang="zh-CN" sz="2000" b="1" i="1" dirty="0">
                <a:latin typeface="宋体" panose="02010600030101010101" pitchFamily="2" charset="-122"/>
                <a:sym typeface="+mn-ea"/>
              </a:rPr>
              <a:t>R</a:t>
            </a:r>
            <a:r>
              <a:rPr lang="en-US" altLang="zh-CN" sz="2000" b="1" baseline="-30000" dirty="0">
                <a:latin typeface="宋体" panose="02010600030101010101" pitchFamily="2" charset="-122"/>
                <a:sym typeface="+mn-ea"/>
              </a:rPr>
              <a:t>2</a:t>
            </a:r>
            <a:r>
              <a:rPr lang="en-US" altLang="zh-CN" sz="2000" b="1" dirty="0">
                <a:latin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1" dirty="0">
                <a:latin typeface="宋体" panose="02010600030101010101" pitchFamily="2" charset="-122"/>
                <a:sym typeface="+mn-ea"/>
              </a:rPr>
              <a:t>=</a:t>
            </a:r>
            <a:r>
              <a:rPr lang="en-US" altLang="zh-CN" sz="2000" b="1" i="1" dirty="0">
                <a:latin typeface="宋体" panose="02010600030101010101" pitchFamily="2" charset="-122"/>
                <a:sym typeface="+mn-ea"/>
              </a:rPr>
              <a:t>R</a:t>
            </a:r>
            <a:r>
              <a:rPr lang="en-US" altLang="zh-CN" sz="2000" b="1" baseline="-30000" dirty="0">
                <a:latin typeface="宋体" panose="02010600030101010101" pitchFamily="2" charset="-122"/>
                <a:sym typeface="+mn-ea"/>
              </a:rPr>
              <a:t>4</a:t>
            </a:r>
            <a:r>
              <a:rPr lang="en-US" altLang="zh-CN" sz="2000" b="1" dirty="0">
                <a:latin typeface="宋体" panose="02010600030101010101" pitchFamily="2" charset="-122"/>
                <a:sym typeface="+mn-ea"/>
              </a:rPr>
              <a:t>/</a:t>
            </a:r>
            <a:r>
              <a:rPr lang="en-US" altLang="zh-CN" sz="2000" b="1" i="1" dirty="0">
                <a:latin typeface="宋体" panose="02010600030101010101" pitchFamily="2" charset="-122"/>
                <a:sym typeface="+mn-ea"/>
              </a:rPr>
              <a:t>R</a:t>
            </a:r>
            <a:r>
              <a:rPr lang="en-US" altLang="zh-CN" sz="2000" b="1" baseline="-30000" dirty="0">
                <a:latin typeface="宋体" panose="02010600030101010101" pitchFamily="2" charset="-122"/>
                <a:sym typeface="+mn-ea"/>
              </a:rPr>
              <a:t>3</a:t>
            </a:r>
            <a:r>
              <a:rPr lang="zh-CN" altLang="en-US" sz="2000" b="1" dirty="0">
                <a:latin typeface="宋体" panose="02010600030101010101" pitchFamily="2" charset="-122"/>
                <a:sym typeface="+mn-ea"/>
              </a:rPr>
              <a:t>（ </a:t>
            </a:r>
            <a:r>
              <a:rPr lang="en-US" altLang="zh-CN" sz="2000" b="1" i="1" dirty="0">
                <a:latin typeface="宋体" panose="02010600030101010101" pitchFamily="2" charset="-122"/>
                <a:sym typeface="+mn-ea"/>
              </a:rPr>
              <a:t>R</a:t>
            </a:r>
            <a:r>
              <a:rPr lang="en-US" altLang="zh-CN" sz="2000" b="1" baseline="-30000" dirty="0">
                <a:latin typeface="宋体" panose="02010600030101010101" pitchFamily="2" charset="-122"/>
                <a:sym typeface="+mn-ea"/>
              </a:rPr>
              <a:t>1</a:t>
            </a:r>
            <a:r>
              <a:rPr lang="en-US" altLang="zh-CN" sz="2000" b="1" dirty="0">
                <a:latin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zh-CN" altLang="en-US" sz="2000" b="1" dirty="0">
                <a:latin typeface="宋体" panose="02010600030101010101" pitchFamily="2" charset="-122"/>
                <a:sym typeface="+mn-ea"/>
              </a:rPr>
              <a:t>、</a:t>
            </a:r>
            <a:r>
              <a:rPr lang="en-US" altLang="zh-CN" sz="2000" b="1" i="1" dirty="0">
                <a:latin typeface="宋体" panose="02010600030101010101" pitchFamily="2" charset="-122"/>
                <a:sym typeface="+mn-ea"/>
              </a:rPr>
              <a:t>R</a:t>
            </a:r>
            <a:r>
              <a:rPr lang="en-US" altLang="zh-CN" sz="2000" b="1" baseline="-30000" dirty="0">
                <a:latin typeface="宋体" panose="02010600030101010101" pitchFamily="2" charset="-122"/>
                <a:sym typeface="+mn-ea"/>
              </a:rPr>
              <a:t>2</a:t>
            </a:r>
            <a:r>
              <a:rPr lang="en-US" altLang="zh-CN" sz="2000" b="1" dirty="0">
                <a:latin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zh-CN" altLang="en-US" sz="2000" b="1" dirty="0">
                <a:latin typeface="宋体" panose="02010600030101010101" pitchFamily="2" charset="-122"/>
                <a:sym typeface="+mn-ea"/>
              </a:rPr>
              <a:t>是</a:t>
            </a:r>
            <a:r>
              <a:rPr lang="en-US" altLang="zh-CN" sz="2000" b="1" i="1" dirty="0">
                <a:latin typeface="宋体" panose="02010600030101010101" pitchFamily="2" charset="-122"/>
                <a:sym typeface="+mn-ea"/>
              </a:rPr>
              <a:t>R</a:t>
            </a:r>
            <a:r>
              <a:rPr lang="en-US" altLang="zh-CN" sz="2000" b="1" baseline="-30000" dirty="0">
                <a:latin typeface="宋体" panose="02010600030101010101" pitchFamily="2" charset="-122"/>
                <a:sym typeface="+mn-ea"/>
              </a:rPr>
              <a:t>1</a:t>
            </a:r>
            <a:r>
              <a:rPr lang="zh-CN" altLang="en-US" sz="2000" b="1" dirty="0">
                <a:latin typeface="宋体" panose="02010600030101010101" pitchFamily="2" charset="-122"/>
                <a:sym typeface="+mn-ea"/>
              </a:rPr>
              <a:t>、</a:t>
            </a:r>
            <a:r>
              <a:rPr lang="en-US" altLang="zh-CN" sz="2000" b="1" i="1" dirty="0">
                <a:latin typeface="宋体" panose="02010600030101010101" pitchFamily="2" charset="-122"/>
                <a:sym typeface="+mn-ea"/>
              </a:rPr>
              <a:t>R</a:t>
            </a:r>
            <a:r>
              <a:rPr lang="en-US" altLang="zh-CN" sz="2000" b="1" baseline="-30000" dirty="0">
                <a:latin typeface="宋体" panose="02010600030101010101" pitchFamily="2" charset="-122"/>
                <a:sym typeface="+mn-ea"/>
              </a:rPr>
              <a:t>2</a:t>
            </a:r>
            <a:r>
              <a:rPr lang="zh-CN" altLang="en-US" sz="2000" b="1" dirty="0">
                <a:latin typeface="宋体" panose="02010600030101010101" pitchFamily="2" charset="-122"/>
                <a:sym typeface="+mn-ea"/>
              </a:rPr>
              <a:t>并联</a:t>
            </a:r>
            <a:r>
              <a:rPr lang="en-US" altLang="zh-CN" sz="2000" b="1" dirty="0">
                <a:latin typeface="宋体" panose="02010600030101010101" pitchFamily="2" charset="-122"/>
                <a:sym typeface="+mn-ea"/>
              </a:rPr>
              <a:t>RP</a:t>
            </a:r>
            <a:r>
              <a:rPr lang="zh-CN" altLang="en-US" sz="2000" b="1" dirty="0">
                <a:latin typeface="宋体" panose="02010600030101010101" pitchFamily="2" charset="-122"/>
                <a:sym typeface="+mn-ea"/>
              </a:rPr>
              <a:t>后的等效电阻），电桥趋于平衡，</a:t>
            </a:r>
            <a:r>
              <a:rPr lang="en-US" altLang="zh-CN" sz="2000" b="1" i="1" dirty="0" err="1">
                <a:latin typeface="宋体" panose="02010600030101010101" pitchFamily="2" charset="-122"/>
                <a:sym typeface="+mn-ea"/>
              </a:rPr>
              <a:t>U</a:t>
            </a:r>
            <a:r>
              <a:rPr lang="en-US" altLang="zh-CN" sz="2000" b="1" baseline="-30000" dirty="0" err="1">
                <a:latin typeface="宋体" panose="02010600030101010101" pitchFamily="2" charset="-122"/>
                <a:sym typeface="+mn-ea"/>
              </a:rPr>
              <a:t>o</a:t>
            </a:r>
            <a:r>
              <a:rPr lang="zh-CN" altLang="en-US" sz="2000" b="1" dirty="0">
                <a:latin typeface="宋体" panose="02010600030101010101" pitchFamily="2" charset="-122"/>
                <a:sym typeface="+mn-ea"/>
              </a:rPr>
              <a:t>被预调到零位，这一过程称为调零。图中的</a:t>
            </a:r>
            <a:r>
              <a:rPr lang="en-US" altLang="zh-CN" sz="2000" b="1" i="1" dirty="0">
                <a:latin typeface="宋体" panose="02010600030101010101" pitchFamily="2" charset="-122"/>
                <a:sym typeface="+mn-ea"/>
              </a:rPr>
              <a:t>R</a:t>
            </a:r>
            <a:r>
              <a:rPr lang="en-US" altLang="zh-CN" sz="2000" b="1" baseline="-30000" dirty="0">
                <a:latin typeface="宋体" panose="02010600030101010101" pitchFamily="2" charset="-122"/>
                <a:sym typeface="+mn-ea"/>
              </a:rPr>
              <a:t>5</a:t>
            </a:r>
            <a:r>
              <a:rPr lang="zh-CN" altLang="en-US" sz="2000" b="1" dirty="0">
                <a:latin typeface="宋体" panose="02010600030101010101" pitchFamily="2" charset="-122"/>
                <a:sym typeface="+mn-ea"/>
              </a:rPr>
              <a:t>是用于减小调节范围的限流电阻。</a:t>
            </a:r>
            <a:r>
              <a:rPr lang="zh-CN" altLang="en-US" sz="2000" b="1" dirty="0"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 </a:t>
            </a:r>
            <a:endParaRPr lang="zh-CN" altLang="en-US" sz="2000" dirty="0"/>
          </a:p>
        </p:txBody>
      </p:sp>
      <p:graphicFrame>
        <p:nvGraphicFramePr>
          <p:cNvPr id="8" name="对象 7"/>
          <p:cNvGraphicFramePr/>
          <p:nvPr/>
        </p:nvGraphicFramePr>
        <p:xfrm>
          <a:off x="4554252" y="1628800"/>
          <a:ext cx="3613150" cy="3917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4" name="" r:id="rId1" imgW="3609975" imgH="3914775" progId="Paint.Picture">
                  <p:embed/>
                </p:oleObj>
              </mc:Choice>
              <mc:Fallback>
                <p:oleObj name="" r:id="rId1" imgW="3609975" imgH="3914775" progId="Paint.Picture">
                  <p:embed/>
                  <p:pic>
                    <p:nvPicPr>
                      <p:cNvPr id="0" name="图片 1539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54252" y="1628800"/>
                        <a:ext cx="3613150" cy="3917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538" name="标题 577537"/>
          <p:cNvSpPr>
            <a:spLocks noGrp="1" noRot="1"/>
          </p:cNvSpPr>
          <p:nvPr>
            <p:ph type="title"/>
          </p:nvPr>
        </p:nvSpPr>
        <p:spPr>
          <a:xfrm>
            <a:off x="4853" y="1286351"/>
            <a:ext cx="9130189" cy="574834"/>
          </a:xfrm>
          <a:noFill/>
          <a:ln w="9525">
            <a:noFill/>
          </a:ln>
        </p:spPr>
        <p:txBody>
          <a:bodyPr vert="horz" wrap="square" lIns="68580" tIns="34290" rIns="68580" bIns="34290" anchor="ctr"/>
          <a:lstStyle/>
          <a:p>
            <a:pPr marL="838200" indent="-838200"/>
            <a:r>
              <a:rPr lang="en-US" altLang="zh-CN" sz="2400" kern="0" dirty="0">
                <a:solidFill>
                  <a:srgbClr val="1E4649"/>
                </a:solidFill>
                <a:latin typeface="+mj-ea"/>
              </a:rPr>
              <a:t>电阻应变片测试原理</a:t>
            </a:r>
            <a:endParaRPr lang="en-US" altLang="zh-CN" sz="2400" kern="0" dirty="0">
              <a:solidFill>
                <a:srgbClr val="1E4649"/>
              </a:solidFill>
              <a:latin typeface="+mj-ea"/>
            </a:endParaRPr>
          </a:p>
        </p:txBody>
      </p:sp>
      <p:grpSp>
        <p:nvGrpSpPr>
          <p:cNvPr id="577540" name="组合 577539"/>
          <p:cNvGrpSpPr/>
          <p:nvPr/>
        </p:nvGrpSpPr>
        <p:grpSpPr>
          <a:xfrm>
            <a:off x="1709682" y="3213361"/>
            <a:ext cx="5562600" cy="1042927"/>
            <a:chOff x="0" y="290"/>
            <a:chExt cx="5940" cy="1129"/>
          </a:xfrm>
        </p:grpSpPr>
        <p:graphicFrame>
          <p:nvGraphicFramePr>
            <p:cNvPr id="577541" name="对象 577540"/>
            <p:cNvGraphicFramePr>
              <a:graphicFrameLocks noChangeAspect="1"/>
            </p:cNvGraphicFramePr>
            <p:nvPr/>
          </p:nvGraphicFramePr>
          <p:xfrm>
            <a:off x="0" y="290"/>
            <a:ext cx="5940" cy="6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864" name="" r:id="rId1" imgW="7712710" imgH="898525" progId="Visio.Drawing.11">
                    <p:embed/>
                  </p:oleObj>
                </mc:Choice>
                <mc:Fallback>
                  <p:oleObj name="" r:id="rId1" imgW="7712710" imgH="898525" progId="Visio.Drawing.11">
                    <p:embed/>
                    <p:pic>
                      <p:nvPicPr>
                        <p:cNvPr id="0" name="图片 35863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0" y="290"/>
                          <a:ext cx="5940" cy="687"/>
                        </a:xfrm>
                        <a:prstGeom prst="rect">
                          <a:avLst/>
                        </a:prstGeom>
                        <a:gradFill rotWithShape="1">
                          <a:gsLst>
                            <a:gs pos="0">
                              <a:schemeClr val="bg1"/>
                            </a:gs>
                            <a:gs pos="100000">
                              <a:srgbClr val="3399FF"/>
                            </a:gs>
                          </a:gsLst>
                          <a:path path="shape">
                            <a:fillToRect l="50000" t="50000" r="50000" b="50000"/>
                          </a:path>
                          <a:tileRect/>
                        </a:gradFill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77542" name="文本框 577541"/>
            <p:cNvSpPr txBox="1"/>
            <p:nvPr/>
          </p:nvSpPr>
          <p:spPr>
            <a:xfrm>
              <a:off x="1441" y="1070"/>
              <a:ext cx="3599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15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图</a:t>
              </a:r>
              <a:r>
                <a:rPr lang="en-US" altLang="zh-CN" sz="15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2-7  </a:t>
              </a:r>
              <a:r>
                <a:rPr lang="zh-CN" altLang="en-US" sz="15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电阻应变片测试与原理图</a:t>
              </a:r>
              <a:endParaRPr lang="zh-CN" altLang="en-US" sz="1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7" name="上弧形箭头 16"/>
          <p:cNvSpPr/>
          <p:nvPr/>
        </p:nvSpPr>
        <p:spPr>
          <a:xfrm>
            <a:off x="1925706" y="2510988"/>
            <a:ext cx="5022558" cy="810385"/>
          </a:xfrm>
          <a:prstGeom prst="curvedDownArrow">
            <a:avLst/>
          </a:prstGeom>
          <a:ln>
            <a:solidFill>
              <a:srgbClr val="CC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00" dirty="0" smtClean="0">
                <a:solidFill>
                  <a:srgbClr val="000000"/>
                </a:solidFill>
              </a:rPr>
              <a:t>比例关系</a:t>
            </a:r>
            <a:endParaRPr lang="zh-CN" altLang="en-US" sz="100" dirty="0">
              <a:solidFill>
                <a:srgbClr val="0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47866" y="2024934"/>
            <a:ext cx="2926080" cy="423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l">
              <a:lnSpc>
                <a:spcPct val="120000"/>
              </a:lnSpc>
              <a:spcBef>
                <a:spcPct val="20000"/>
              </a:spcBef>
              <a:buClr>
                <a:srgbClr val="CC0066"/>
              </a:buClr>
              <a:buFont typeface="Wingdings" panose="05000000000000000000" charset="0"/>
              <a:buChar char=""/>
            </a:pP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其原理图如图</a:t>
            </a:r>
            <a:r>
              <a:rPr lang="en-US" altLang="zh-CN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2-7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所示。</a:t>
            </a:r>
            <a:endParaRPr lang="zh-CN" altLang="en-US" sz="1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sz="1050" smtClean="0">
                <a:ea typeface="宋体" panose="02010600030101010101" pitchFamily="2" charset="-122"/>
              </a:rPr>
            </a:fld>
            <a:endParaRPr lang="zh-CN" altLang="en-US" sz="105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77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42" name="标题 573441"/>
          <p:cNvSpPr>
            <a:spLocks noGrp="1" noRot="1"/>
          </p:cNvSpPr>
          <p:nvPr>
            <p:ph type="title"/>
          </p:nvPr>
        </p:nvSpPr>
        <p:spPr>
          <a:xfrm>
            <a:off x="4376" y="1228815"/>
            <a:ext cx="5673566" cy="875824"/>
          </a:xfrm>
          <a:noFill/>
          <a:ln w="9525">
            <a:noFill/>
          </a:ln>
        </p:spPr>
        <p:txBody>
          <a:bodyPr vert="horz" wrap="square" lIns="68580" tIns="34290" rIns="68580" bIns="34290" anchor="ctr"/>
          <a:lstStyle/>
          <a:p>
            <a:pPr marL="838200" indent="-838200"/>
            <a:r>
              <a:rPr lang="en-US" altLang="zh-CN" sz="2400" kern="0" dirty="0">
                <a:solidFill>
                  <a:srgbClr val="1E4649"/>
                </a:solidFill>
                <a:latin typeface="+mj-ea"/>
              </a:rPr>
              <a:t>  电阻应变片的结构</a:t>
            </a:r>
            <a:endParaRPr lang="en-US" altLang="zh-CN" sz="2400" kern="0" dirty="0">
              <a:solidFill>
                <a:srgbClr val="1E4649"/>
              </a:solidFill>
              <a:latin typeface="+mj-ea"/>
            </a:endParaRPr>
          </a:p>
        </p:txBody>
      </p:sp>
      <p:sp>
        <p:nvSpPr>
          <p:cNvPr id="4" name="文本占位符 574466"/>
          <p:cNvSpPr txBox="1">
            <a:spLocks noRot="1"/>
          </p:cNvSpPr>
          <p:nvPr/>
        </p:nvSpPr>
        <p:spPr>
          <a:xfrm>
            <a:off x="899682" y="2456892"/>
            <a:ext cx="4698522" cy="1890210"/>
          </a:xfrm>
          <a:prstGeom prst="rect">
            <a:avLst/>
          </a:prstGeom>
          <a:solidFill>
            <a:schemeClr val="accent1"/>
          </a:solidFill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Clr>
                <a:srgbClr val="CC0066"/>
              </a:buClr>
              <a:buFont typeface="Wingdings" panose="05000000000000000000" charset="0"/>
              <a:buChar char=""/>
            </a:pP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电阻应变片的作用是把导体的</a:t>
            </a:r>
            <a:r>
              <a:rPr lang="zh-CN" altLang="en-US" sz="1800" dirty="0">
                <a:solidFill>
                  <a:srgbClr val="CC0066"/>
                </a:solidFill>
                <a:latin typeface="黑体" panose="02010609060101010101" pitchFamily="49" charset="-122"/>
              </a:rPr>
              <a:t>机械应变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转换成</a:t>
            </a:r>
            <a:r>
              <a:rPr lang="zh-CN" altLang="en-US" sz="1800" dirty="0">
                <a:solidFill>
                  <a:srgbClr val="CC0066"/>
                </a:solidFill>
                <a:latin typeface="黑体" panose="02010609060101010101" pitchFamily="49" charset="-122"/>
              </a:rPr>
              <a:t>电阻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的变化</a:t>
            </a:r>
            <a:r>
              <a:rPr lang="zh-CN" altLang="en-US" sz="1800" dirty="0" smtClean="0">
                <a:solidFill>
                  <a:srgbClr val="000000"/>
                </a:solidFill>
                <a:latin typeface="黑体" panose="02010609060101010101" pitchFamily="49" charset="-122"/>
              </a:rPr>
              <a:t>。</a:t>
            </a:r>
            <a:endParaRPr lang="en-US" altLang="zh-CN" sz="1800" dirty="0" smtClean="0">
              <a:solidFill>
                <a:srgbClr val="000000"/>
              </a:solidFill>
              <a:latin typeface="黑体" panose="02010609060101010101" pitchFamily="49" charset="-122"/>
            </a:endParaRPr>
          </a:p>
          <a:p>
            <a:pPr>
              <a:lnSpc>
                <a:spcPct val="150000"/>
              </a:lnSpc>
              <a:buClr>
                <a:srgbClr val="CC0066"/>
              </a:buClr>
              <a:buFont typeface="Wingdings" panose="05000000000000000000" charset="0"/>
              <a:buChar char=""/>
            </a:pPr>
            <a:r>
              <a:rPr lang="zh-CN" altLang="en-US" sz="1800" dirty="0" smtClean="0">
                <a:solidFill>
                  <a:srgbClr val="000000"/>
                </a:solidFill>
                <a:latin typeface="黑体" panose="02010609060101010101" pitchFamily="49" charset="-122"/>
              </a:rPr>
              <a:t>电阻应变片的典型结构如图</a:t>
            </a:r>
            <a:r>
              <a:rPr lang="en-US" altLang="zh-CN" sz="1800" dirty="0" smtClean="0">
                <a:solidFill>
                  <a:srgbClr val="000000"/>
                </a:solidFill>
                <a:latin typeface="黑体" panose="02010609060101010101" pitchFamily="49" charset="-122"/>
              </a:rPr>
              <a:t>2-6</a:t>
            </a:r>
            <a:r>
              <a:rPr lang="zh-CN" altLang="en-US" sz="1800" dirty="0" smtClean="0">
                <a:solidFill>
                  <a:srgbClr val="000000"/>
                </a:solidFill>
                <a:latin typeface="黑体" panose="02010609060101010101" pitchFamily="49" charset="-122"/>
              </a:rPr>
              <a:t>所示。由</a:t>
            </a:r>
            <a:r>
              <a:rPr lang="zh-CN" altLang="en-US" sz="1800" dirty="0" smtClean="0">
                <a:solidFill>
                  <a:srgbClr val="CC0066"/>
                </a:solidFill>
                <a:latin typeface="黑体" panose="02010609060101010101" pitchFamily="49" charset="-122"/>
              </a:rPr>
              <a:t>敏感栅、基底、覆盖层和引线</a:t>
            </a:r>
            <a:r>
              <a:rPr lang="zh-CN" altLang="en-US" sz="1800" dirty="0" smtClean="0">
                <a:solidFill>
                  <a:srgbClr val="000000"/>
                </a:solidFill>
                <a:latin typeface="黑体" panose="02010609060101010101" pitchFamily="49" charset="-122"/>
              </a:rPr>
              <a:t>等部分组成。</a:t>
            </a:r>
            <a:endParaRPr lang="zh-CN" altLang="en-US" sz="1800" dirty="0" smtClean="0">
              <a:solidFill>
                <a:srgbClr val="000000"/>
              </a:solidFill>
              <a:latin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842963" y="2227273"/>
            <a:ext cx="2672953" cy="2698378"/>
            <a:chOff x="0" y="0"/>
            <a:chExt cx="4275" cy="3897"/>
          </a:xfrm>
        </p:grpSpPr>
        <p:sp>
          <p:nvSpPr>
            <p:cNvPr id="6" name="文本框 574468"/>
            <p:cNvSpPr txBox="1"/>
            <p:nvPr/>
          </p:nvSpPr>
          <p:spPr>
            <a:xfrm>
              <a:off x="181" y="3432"/>
              <a:ext cx="3780" cy="465"/>
            </a:xfrm>
            <a:prstGeom prst="rect">
              <a:avLst/>
            </a:prstGeom>
            <a:solidFill>
              <a:schemeClr val="accent1">
                <a:lumMod val="90000"/>
                <a:alpha val="58000"/>
              </a:schemeClr>
            </a:solidFill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15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图</a:t>
              </a:r>
              <a:r>
                <a:rPr lang="en-US" altLang="zh-CN" sz="15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2-6 </a:t>
              </a:r>
              <a:r>
                <a:rPr lang="zh-CN" altLang="en-US" sz="15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电阻应变片的结构</a:t>
              </a:r>
              <a:endParaRPr lang="zh-CN" altLang="en-US" sz="15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4275" cy="3210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3399FF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</p:pic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sz="1050" smtClean="0">
                <a:ea typeface="宋体" panose="02010600030101010101" pitchFamily="2" charset="-122"/>
              </a:rPr>
            </a:fld>
            <a:endParaRPr lang="zh-CN" altLang="en-US" sz="105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466" name="标题 574465"/>
          <p:cNvSpPr>
            <a:spLocks noGrp="1" noRot="1"/>
          </p:cNvSpPr>
          <p:nvPr>
            <p:ph type="title"/>
          </p:nvPr>
        </p:nvSpPr>
        <p:spPr>
          <a:xfrm>
            <a:off x="-2143" y="1336358"/>
            <a:ext cx="4627959" cy="525066"/>
          </a:xfrm>
          <a:noFill/>
          <a:ln w="9525">
            <a:noFill/>
          </a:ln>
        </p:spPr>
        <p:txBody>
          <a:bodyPr vert="horz" wrap="square" lIns="68580" tIns="34290" rIns="68580" bIns="34290" anchor="ctr"/>
          <a:lstStyle/>
          <a:p>
            <a:pPr marL="838200" indent="-838200"/>
            <a:r>
              <a:rPr lang="en-US" altLang="zh-CN" sz="2400" kern="0" dirty="0">
                <a:solidFill>
                  <a:srgbClr val="1E4649"/>
                </a:solidFill>
                <a:latin typeface="+mj-ea"/>
              </a:rPr>
              <a:t>  电阻应变片的结构</a:t>
            </a:r>
            <a:endParaRPr lang="zh-CN" altLang="en-US" sz="2400" kern="0">
              <a:solidFill>
                <a:srgbClr val="1E4649"/>
              </a:solidFill>
              <a:latin typeface="+mj-ea"/>
            </a:endParaRPr>
          </a:p>
        </p:txBody>
      </p:sp>
      <p:grpSp>
        <p:nvGrpSpPr>
          <p:cNvPr id="574468" name="组合 574467"/>
          <p:cNvGrpSpPr/>
          <p:nvPr/>
        </p:nvGrpSpPr>
        <p:grpSpPr>
          <a:xfrm>
            <a:off x="970190" y="2334262"/>
            <a:ext cx="2942983" cy="2746488"/>
            <a:chOff x="0" y="0"/>
            <a:chExt cx="4275" cy="3888"/>
          </a:xfrm>
        </p:grpSpPr>
        <p:sp>
          <p:nvSpPr>
            <p:cNvPr id="574469" name="文本框 574468"/>
            <p:cNvSpPr txBox="1"/>
            <p:nvPr/>
          </p:nvSpPr>
          <p:spPr>
            <a:xfrm>
              <a:off x="181" y="3432"/>
              <a:ext cx="3780" cy="456"/>
            </a:xfrm>
            <a:prstGeom prst="rect">
              <a:avLst/>
            </a:prstGeom>
            <a:solidFill>
              <a:schemeClr val="accent1">
                <a:lumMod val="90000"/>
                <a:alpha val="58000"/>
              </a:schemeClr>
            </a:solidFill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15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图</a:t>
              </a:r>
              <a:r>
                <a:rPr lang="en-US" altLang="zh-CN" sz="15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2-6 </a:t>
              </a:r>
              <a:r>
                <a:rPr lang="zh-CN" altLang="en-US" sz="15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电阻应变片的结构</a:t>
              </a:r>
              <a:endParaRPr lang="zh-CN" altLang="en-US" sz="15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574470" name="图片 57446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4275" cy="3210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3399FF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</p:pic>
      </p:grpSp>
      <p:sp>
        <p:nvSpPr>
          <p:cNvPr id="2" name="圆角矩形标注 1"/>
          <p:cNvSpPr/>
          <p:nvPr/>
        </p:nvSpPr>
        <p:spPr>
          <a:xfrm>
            <a:off x="4031940" y="3921539"/>
            <a:ext cx="4050450" cy="1674186"/>
          </a:xfrm>
          <a:prstGeom prst="wedgeRoundRectCallout">
            <a:avLst>
              <a:gd name="adj1" fmla="val -72852"/>
              <a:gd name="adj2" fmla="val -5920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l">
              <a:lnSpc>
                <a:spcPct val="120000"/>
              </a:lnSpc>
              <a:spcBef>
                <a:spcPct val="20000"/>
              </a:spcBef>
              <a:buClr>
                <a:srgbClr val="CC0066"/>
              </a:buClr>
              <a:buFont typeface="Wingdings" panose="05000000000000000000" charset="0"/>
              <a:buChar char=""/>
            </a:pP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敏感栅由直径约为</a:t>
            </a:r>
            <a:r>
              <a:rPr lang="en-US" altLang="zh-CN" sz="1800" dirty="0">
                <a:solidFill>
                  <a:srgbClr val="000000"/>
                </a:solidFill>
                <a:latin typeface="黑体" panose="02010609060101010101" pitchFamily="49" charset="-122"/>
              </a:rPr>
              <a:t>0.01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～</a:t>
            </a:r>
            <a:r>
              <a:rPr lang="en-US" altLang="zh-CN" sz="1800" dirty="0">
                <a:solidFill>
                  <a:srgbClr val="000000"/>
                </a:solidFill>
                <a:latin typeface="黑体" panose="02010609060101010101" pitchFamily="49" charset="-122"/>
              </a:rPr>
              <a:t>0.05mm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、高电阻系数的细丝弯曲而成栅状；它实际上是一个</a:t>
            </a:r>
            <a:r>
              <a:rPr lang="zh-CN" altLang="en-US" sz="1800" dirty="0">
                <a:solidFill>
                  <a:srgbClr val="CC0066"/>
                </a:solidFill>
                <a:latin typeface="黑体" panose="02010609060101010101" pitchFamily="49" charset="-122"/>
              </a:rPr>
              <a:t>电阻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元件，是电阻应变片感受构件应变的敏感部分</a:t>
            </a:r>
            <a:endParaRPr lang="zh-CN" altLang="en-US" sz="1800" dirty="0">
              <a:solidFill>
                <a:srgbClr val="000000"/>
              </a:solidFill>
              <a:latin typeface="黑体" panose="02010609060101010101" pitchFamily="49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4821882" y="1430778"/>
            <a:ext cx="3726414" cy="2268252"/>
          </a:xfrm>
          <a:prstGeom prst="wedgeRoundRectCallout">
            <a:avLst>
              <a:gd name="adj1" fmla="val -83260"/>
              <a:gd name="adj2" fmla="val 2686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l">
              <a:lnSpc>
                <a:spcPct val="120000"/>
              </a:lnSpc>
              <a:spcBef>
                <a:spcPct val="20000"/>
              </a:spcBef>
              <a:buClr>
                <a:srgbClr val="CC0066"/>
              </a:buClr>
              <a:buFont typeface="Wingdings" panose="05000000000000000000" charset="0"/>
              <a:buChar char=""/>
            </a:pP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基底的作用应能保证将构件上的应变准确地</a:t>
            </a:r>
            <a:r>
              <a:rPr lang="zh-CN" altLang="en-US" sz="1800" dirty="0">
                <a:solidFill>
                  <a:srgbClr val="CC0066"/>
                </a:solidFill>
                <a:latin typeface="黑体" panose="02010609060101010101" pitchFamily="49" charset="-122"/>
              </a:rPr>
              <a:t>传递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到敏感栅上去，因此必须做得很薄，一般为</a:t>
            </a:r>
            <a:r>
              <a:rPr lang="en-US" altLang="zh-CN" sz="1800" dirty="0">
                <a:solidFill>
                  <a:srgbClr val="000000"/>
                </a:solidFill>
                <a:latin typeface="黑体" panose="02010609060101010101" pitchFamily="49" charset="-122"/>
              </a:rPr>
              <a:t>0.03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～</a:t>
            </a:r>
            <a:r>
              <a:rPr lang="en-US" altLang="zh-CN" sz="1800" dirty="0">
                <a:solidFill>
                  <a:srgbClr val="000000"/>
                </a:solidFill>
                <a:latin typeface="黑体" panose="02010609060101010101" pitchFamily="49" charset="-122"/>
              </a:rPr>
              <a:t>0.06mm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</a:rPr>
              <a:t>。使它能与试件及敏感栅牢固地粘接在一起。另外还应有良好的绝缘性能、抗潮性能和耐热性能。</a:t>
            </a:r>
            <a:endParaRPr lang="zh-CN" altLang="en-US" sz="1800" dirty="0">
              <a:solidFill>
                <a:srgbClr val="000000"/>
              </a:solidFill>
              <a:latin typeface="黑体" panose="02010609060101010101" pitchFamily="49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sz="1050" smtClean="0">
                <a:ea typeface="宋体" panose="02010600030101010101" pitchFamily="2" charset="-122"/>
              </a:rPr>
            </a:fld>
            <a:endParaRPr lang="zh-CN" altLang="en-US" sz="105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5492" name="组合 575491"/>
          <p:cNvGrpSpPr/>
          <p:nvPr/>
        </p:nvGrpSpPr>
        <p:grpSpPr>
          <a:xfrm>
            <a:off x="4788024" y="2219198"/>
            <a:ext cx="2781300" cy="2864548"/>
            <a:chOff x="0" y="0"/>
            <a:chExt cx="4275" cy="3865"/>
          </a:xfrm>
        </p:grpSpPr>
        <p:sp>
          <p:nvSpPr>
            <p:cNvPr id="575493" name="文本框 575492"/>
            <p:cNvSpPr txBox="1"/>
            <p:nvPr/>
          </p:nvSpPr>
          <p:spPr>
            <a:xfrm>
              <a:off x="181" y="3431"/>
              <a:ext cx="3779" cy="434"/>
            </a:xfrm>
            <a:prstGeom prst="rect">
              <a:avLst/>
            </a:prstGeom>
            <a:solidFill>
              <a:schemeClr val="accent1">
                <a:alpha val="58000"/>
              </a:schemeClr>
            </a:solidFill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15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图</a:t>
              </a:r>
              <a:r>
                <a:rPr lang="en-US" altLang="zh-CN" sz="15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2-6 </a:t>
              </a:r>
              <a:r>
                <a:rPr lang="zh-CN" altLang="en-US" sz="15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电阻应变片的结构</a:t>
              </a:r>
              <a:endParaRPr lang="zh-CN" altLang="en-US" sz="15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575494" name="图片 57549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4275" cy="3210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3399FF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</p:pic>
      </p:grpSp>
      <p:sp>
        <p:nvSpPr>
          <p:cNvPr id="574466" name="标题 574465"/>
          <p:cNvSpPr>
            <a:spLocks noGrp="1" noRot="1"/>
          </p:cNvSpPr>
          <p:nvPr/>
        </p:nvSpPr>
        <p:spPr>
          <a:xfrm>
            <a:off x="-2143" y="1336358"/>
            <a:ext cx="4627959" cy="525066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ctr"/>
          <a:lstStyle/>
          <a:p>
            <a:pPr marL="838200" indent="-838200"/>
            <a:r>
              <a:rPr lang="en-US" altLang="zh-CN" sz="2400" kern="0" dirty="0">
                <a:solidFill>
                  <a:srgbClr val="1E464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 电阻应变片的结构</a:t>
            </a:r>
            <a:endParaRPr lang="zh-CN" altLang="en-US" sz="2400" kern="0" dirty="0">
              <a:solidFill>
                <a:srgbClr val="1E464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15616" y="2456892"/>
            <a:ext cx="3294366" cy="2223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>
              <a:lnSpc>
                <a:spcPct val="150000"/>
              </a:lnSpc>
              <a:spcBef>
                <a:spcPct val="20000"/>
              </a:spcBef>
              <a:buClr>
                <a:srgbClr val="CC0066"/>
              </a:buClr>
              <a:buFont typeface="Wingdings" panose="05000000000000000000" charset="0"/>
              <a:buChar char=""/>
            </a:pPr>
            <a:r>
              <a:rPr lang="zh-CN" altLang="en-US" sz="1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电阻应变片的规格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一般是以有效使用面积和敏感栅的电阻值来</a:t>
            </a:r>
            <a:r>
              <a:rPr lang="zh-CN" altLang="en-US" sz="1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表示。</a:t>
            </a:r>
            <a:endParaRPr lang="en-US" altLang="zh-CN" sz="1800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 algn="l">
              <a:lnSpc>
                <a:spcPct val="150000"/>
              </a:lnSpc>
              <a:spcBef>
                <a:spcPct val="20000"/>
              </a:spcBef>
              <a:buClr>
                <a:srgbClr val="CC0066"/>
              </a:buClr>
              <a:buFont typeface="Wingdings" panose="05000000000000000000" charset="0"/>
              <a:buChar char=""/>
            </a:pPr>
            <a:r>
              <a:rPr lang="zh-CN" altLang="en-US" sz="1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</a:t>
            </a:r>
            <a:r>
              <a:rPr lang="en-US" altLang="zh-CN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3×100mm</a:t>
            </a:r>
            <a:r>
              <a:rPr lang="en-US" altLang="zh-CN" sz="1800" baseline="300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120Ω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350Ω</a:t>
            </a:r>
            <a:r>
              <a:rPr lang="zh-CN" altLang="en-US" sz="1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等。</a:t>
            </a:r>
            <a:endParaRPr lang="zh-CN" altLang="en-US" sz="1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sz="1050" smtClean="0">
                <a:ea typeface="宋体" panose="02010600030101010101" pitchFamily="2" charset="-122"/>
              </a:rPr>
            </a:fld>
            <a:endParaRPr lang="zh-CN" altLang="en-US" sz="105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7546" name="图片 5775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5706" y="3702075"/>
            <a:ext cx="3316253" cy="111919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7538" name="标题 577537"/>
          <p:cNvSpPr>
            <a:spLocks noGrp="1" noRot="1"/>
          </p:cNvSpPr>
          <p:nvPr>
            <p:ph type="title"/>
          </p:nvPr>
        </p:nvSpPr>
        <p:spPr>
          <a:xfrm>
            <a:off x="4853" y="1286351"/>
            <a:ext cx="9130189" cy="574834"/>
          </a:xfrm>
          <a:noFill/>
          <a:ln w="9525">
            <a:noFill/>
          </a:ln>
        </p:spPr>
        <p:txBody>
          <a:bodyPr vert="horz" wrap="square" lIns="68580" tIns="34290" rIns="68580" bIns="34290" anchor="ctr"/>
          <a:lstStyle/>
          <a:p>
            <a:pPr marL="838200" indent="-838200"/>
            <a:r>
              <a:rPr lang="en-US" altLang="zh-CN" sz="2400" kern="0" dirty="0">
                <a:solidFill>
                  <a:srgbClr val="1E4649"/>
                </a:solidFill>
                <a:latin typeface="+mj-ea"/>
              </a:rPr>
              <a:t>电阻应变片测试原理</a:t>
            </a:r>
            <a:endParaRPr lang="en-US" altLang="zh-CN" sz="2400" kern="0" dirty="0">
              <a:solidFill>
                <a:srgbClr val="1E4649"/>
              </a:solidFill>
              <a:latin typeface="+mj-ea"/>
            </a:endParaRPr>
          </a:p>
        </p:txBody>
      </p:sp>
      <p:sp>
        <p:nvSpPr>
          <p:cNvPr id="577539" name="文本占位符 577538"/>
          <p:cNvSpPr>
            <a:spLocks noGrp="1" noRot="1"/>
          </p:cNvSpPr>
          <p:nvPr>
            <p:ph type="body" idx="1"/>
          </p:nvPr>
        </p:nvSpPr>
        <p:spPr>
          <a:xfrm>
            <a:off x="1223718" y="1916832"/>
            <a:ext cx="6539436" cy="1620180"/>
          </a:xfrm>
        </p:spPr>
        <p:txBody>
          <a:bodyPr/>
          <a:lstStyle/>
          <a:p>
            <a:pPr>
              <a:lnSpc>
                <a:spcPct val="120000"/>
              </a:lnSpc>
              <a:buClr>
                <a:srgbClr val="CC0066"/>
              </a:buClr>
              <a:buFont typeface="Wingdings" panose="05000000000000000000" charset="0"/>
              <a:buChar char=""/>
            </a:pPr>
            <a:r>
              <a:rPr lang="zh-CN" altLang="en-US" sz="1500" dirty="0">
                <a:latin typeface="黑体" panose="02010609060101010101" pitchFamily="49" charset="-122"/>
              </a:rPr>
              <a:t>测试时，将应变片用粘接剂</a:t>
            </a:r>
            <a:r>
              <a:rPr lang="zh-CN" altLang="en-US" sz="1500" dirty="0">
                <a:solidFill>
                  <a:srgbClr val="CC0066"/>
                </a:solidFill>
                <a:latin typeface="黑体" panose="02010609060101010101" pitchFamily="49" charset="-122"/>
              </a:rPr>
              <a:t>牢固的粘贴在被测试件的表面上</a:t>
            </a:r>
            <a:r>
              <a:rPr lang="zh-CN" altLang="en-US" sz="1500" dirty="0">
                <a:latin typeface="黑体" panose="02010609060101010101" pitchFamily="49" charset="-122"/>
              </a:rPr>
              <a:t>，随着试件受力变形，应变片的</a:t>
            </a:r>
            <a:r>
              <a:rPr lang="zh-CN" altLang="en-US" sz="1500" dirty="0">
                <a:solidFill>
                  <a:srgbClr val="CC0066"/>
                </a:solidFill>
                <a:latin typeface="黑体" panose="02010609060101010101" pitchFamily="49" charset="-122"/>
              </a:rPr>
              <a:t>敏感栅也获得同样的变形</a:t>
            </a:r>
            <a:r>
              <a:rPr lang="zh-CN" altLang="en-US" sz="1500" dirty="0">
                <a:latin typeface="黑体" panose="02010609060101010101" pitchFamily="49" charset="-122"/>
              </a:rPr>
              <a:t>，从而使其</a:t>
            </a:r>
            <a:r>
              <a:rPr lang="zh-CN" altLang="en-US" sz="1500" dirty="0">
                <a:solidFill>
                  <a:srgbClr val="CC0066"/>
                </a:solidFill>
                <a:latin typeface="黑体" panose="02010609060101010101" pitchFamily="49" charset="-122"/>
              </a:rPr>
              <a:t>电</a:t>
            </a:r>
            <a:r>
              <a:rPr lang="zh-CN" altLang="en-US" sz="1500" dirty="0" smtClean="0">
                <a:solidFill>
                  <a:srgbClr val="CC0066"/>
                </a:solidFill>
                <a:latin typeface="黑体" panose="02010609060101010101" pitchFamily="49" charset="-122"/>
              </a:rPr>
              <a:t>阻值</a:t>
            </a:r>
            <a:r>
              <a:rPr lang="zh-CN" altLang="en-US" sz="1500" dirty="0" smtClean="0">
                <a:latin typeface="黑体" panose="02010609060101010101" pitchFamily="49" charset="-122"/>
              </a:rPr>
              <a:t>随</a:t>
            </a:r>
            <a:r>
              <a:rPr lang="zh-CN" altLang="en-US" sz="1500" dirty="0">
                <a:latin typeface="黑体" panose="02010609060101010101" pitchFamily="49" charset="-122"/>
              </a:rPr>
              <a:t>之发生变化，而此电</a:t>
            </a:r>
            <a:r>
              <a:rPr lang="zh-CN" altLang="en-US" sz="1500" dirty="0" smtClean="0">
                <a:latin typeface="黑体" panose="02010609060101010101" pitchFamily="49" charset="-122"/>
              </a:rPr>
              <a:t>阻值的</a:t>
            </a:r>
            <a:r>
              <a:rPr lang="zh-CN" altLang="en-US" sz="1500" dirty="0">
                <a:latin typeface="黑体" panose="02010609060101010101" pitchFamily="49" charset="-122"/>
              </a:rPr>
              <a:t>变化是与试件应变成比例的，因此如果通过一定的测量线路将这种</a:t>
            </a:r>
            <a:r>
              <a:rPr lang="zh-CN" altLang="en-US" sz="1500" dirty="0">
                <a:solidFill>
                  <a:srgbClr val="CC0066"/>
                </a:solidFill>
                <a:latin typeface="黑体" panose="02010609060101010101" pitchFamily="49" charset="-122"/>
              </a:rPr>
              <a:t>电阻</a:t>
            </a:r>
            <a:r>
              <a:rPr lang="zh-CN" altLang="en-US" sz="1500" dirty="0">
                <a:latin typeface="黑体" panose="02010609060101010101" pitchFamily="49" charset="-122"/>
              </a:rPr>
              <a:t>的变化转换为</a:t>
            </a:r>
            <a:r>
              <a:rPr lang="zh-CN" altLang="en-US" sz="1500" dirty="0">
                <a:solidFill>
                  <a:srgbClr val="CC0066"/>
                </a:solidFill>
                <a:latin typeface="黑体" panose="02010609060101010101" pitchFamily="49" charset="-122"/>
              </a:rPr>
              <a:t>电压或电流</a:t>
            </a:r>
            <a:r>
              <a:rPr lang="zh-CN" altLang="en-US" sz="1500" dirty="0">
                <a:latin typeface="黑体" panose="02010609060101010101" pitchFamily="49" charset="-122"/>
              </a:rPr>
              <a:t>变化，然后再用显示记录仪表将其显示记录下来，就能知道被测试件应变量的大小</a:t>
            </a:r>
            <a:r>
              <a:rPr lang="zh-CN" altLang="en-US" sz="1500" dirty="0" smtClean="0">
                <a:latin typeface="黑体" panose="02010609060101010101" pitchFamily="49" charset="-122"/>
              </a:rPr>
              <a:t>。</a:t>
            </a:r>
            <a:endParaRPr lang="zh-CN" altLang="en-US" sz="1500" dirty="0">
              <a:latin typeface="黑体" panose="02010609060101010101" pitchFamily="49" charset="-122"/>
            </a:endParaRPr>
          </a:p>
        </p:txBody>
      </p:sp>
      <p:grpSp>
        <p:nvGrpSpPr>
          <p:cNvPr id="577543" name="组合 577542"/>
          <p:cNvGrpSpPr/>
          <p:nvPr/>
        </p:nvGrpSpPr>
        <p:grpSpPr>
          <a:xfrm>
            <a:off x="4572090" y="3742160"/>
            <a:ext cx="3930491" cy="1089184"/>
            <a:chOff x="0" y="0"/>
            <a:chExt cx="3840" cy="2256"/>
          </a:xfrm>
        </p:grpSpPr>
        <p:pic>
          <p:nvPicPr>
            <p:cNvPr id="577544" name="图片 577543" descr="c3_2_2_fig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3840" cy="225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77545" name="矩形 577544"/>
            <p:cNvSpPr/>
            <p:nvPr/>
          </p:nvSpPr>
          <p:spPr>
            <a:xfrm>
              <a:off x="1104" y="1632"/>
              <a:ext cx="1584" cy="432"/>
            </a:xfrm>
            <a:prstGeom prst="rect">
              <a:avLst/>
            </a:prstGeom>
            <a:solidFill>
              <a:schemeClr val="bg1"/>
            </a:solidFill>
            <a:ln w="9525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sz="1500" dirty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14" name="圆角矩形标注 13"/>
          <p:cNvSpPr/>
          <p:nvPr/>
        </p:nvSpPr>
        <p:spPr>
          <a:xfrm>
            <a:off x="2357844" y="4531183"/>
            <a:ext cx="540544" cy="323850"/>
          </a:xfrm>
          <a:prstGeom prst="wedgeRoundRectCallout">
            <a:avLst>
              <a:gd name="adj1" fmla="val -33701"/>
              <a:gd name="adj2" fmla="val -84312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1350" b="1">
                <a:solidFill>
                  <a:srgbClr val="000000"/>
                </a:solidFill>
                <a:ea typeface="宋体" panose="02010600030101010101" pitchFamily="2" charset="-122"/>
              </a:rPr>
              <a:t>受拉</a:t>
            </a:r>
            <a:endParaRPr lang="zh-CN" altLang="en-US" sz="1350" b="1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15" name="圆角矩形标注 14"/>
          <p:cNvSpPr/>
          <p:nvPr/>
        </p:nvSpPr>
        <p:spPr>
          <a:xfrm>
            <a:off x="467634" y="4532714"/>
            <a:ext cx="540544" cy="323850"/>
          </a:xfrm>
          <a:prstGeom prst="wedgeRoundRectCallout">
            <a:avLst>
              <a:gd name="adj1" fmla="val 70413"/>
              <a:gd name="adj2" fmla="val 10293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1350">
                <a:solidFill>
                  <a:srgbClr val="000000"/>
                </a:solidFill>
                <a:ea typeface="黑体" panose="02010609060101010101" pitchFamily="49" charset="-122"/>
              </a:rPr>
              <a:t>受压</a:t>
            </a:r>
            <a:endParaRPr lang="zh-CN" altLang="en-US" sz="135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sz="1050" smtClean="0">
                <a:ea typeface="宋体" panose="02010600030101010101" pitchFamily="2" charset="-122"/>
              </a:rPr>
            </a:fld>
            <a:endParaRPr lang="zh-CN" altLang="en-US" sz="105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77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77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3000"/>
                                        <p:tgtEl>
                                          <p:spTgt spid="577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25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7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7539" grpId="0" build="p"/>
      <p:bldP spid="14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KSO_WPP_MARK_KEY" val="4737ec4a-9568-4e0b-bcb2-ac524a4a5a0a"/>
  <p:tag name="COMMONDATA" val="eyJoZGlkIjoiOGU0NjhkNWRmOTA4N2VlYmI0N2EyYTI3NjFiZmQ3ZGYifQ=="/>
</p:tagLst>
</file>

<file path=ppt/theme/theme1.xml><?xml version="1.0" encoding="utf-8"?>
<a:theme xmlns:a="http://schemas.openxmlformats.org/drawingml/2006/main" name="吉祥如意">
  <a:themeElements>
    <a:clrScheme name="吉祥如意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吉祥如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吉祥如意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吉祥如意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CDESIGNN</Template>
  <TotalTime>0</TotalTime>
  <Words>4119</Words>
  <Application>WPS 演示</Application>
  <PresentationFormat>全屏显示(4:3)</PresentationFormat>
  <Paragraphs>415</Paragraphs>
  <Slides>42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54</vt:i4>
      </vt:variant>
      <vt:variant>
        <vt:lpstr>幻灯片标题</vt:lpstr>
      </vt:variant>
      <vt:variant>
        <vt:i4>42</vt:i4>
      </vt:variant>
    </vt:vector>
  </HeadingPairs>
  <TitlesOfParts>
    <vt:vector size="113" baseType="lpstr">
      <vt:lpstr>Arial</vt:lpstr>
      <vt:lpstr>宋体</vt:lpstr>
      <vt:lpstr>Wingdings</vt:lpstr>
      <vt:lpstr>Wingdings 2</vt:lpstr>
      <vt:lpstr>华文隶书</vt:lpstr>
      <vt:lpstr>Wingdings</vt:lpstr>
      <vt:lpstr>Arial</vt:lpstr>
      <vt:lpstr>黑体</vt:lpstr>
      <vt:lpstr>华文细黑</vt:lpstr>
      <vt:lpstr>Times New Roman</vt:lpstr>
      <vt:lpstr>楷体_GB2312</vt:lpstr>
      <vt:lpstr>新宋体</vt:lpstr>
      <vt:lpstr>微软雅黑</vt:lpstr>
      <vt:lpstr>Arial Unicode MS</vt:lpstr>
      <vt:lpstr>Calibri</vt:lpstr>
      <vt:lpstr>Symbol</vt:lpstr>
      <vt:lpstr>吉祥如意</vt:lpstr>
      <vt:lpstr>Equation.DSMT4</vt:lpstr>
      <vt:lpstr>Equation.DSMT4</vt:lpstr>
      <vt:lpstr>Equation.3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Paint.Picture</vt:lpstr>
      <vt:lpstr>Equation.DSMT4</vt:lpstr>
      <vt:lpstr>Visio.Drawing.11</vt:lpstr>
      <vt:lpstr>Visio.Drawing.11</vt:lpstr>
      <vt:lpstr>Equation.DSMT4</vt:lpstr>
      <vt:lpstr>PowerPoint 演示文稿</vt:lpstr>
      <vt:lpstr>2.2 电阻式传感器</vt:lpstr>
      <vt:lpstr>PowerPoint 演示文稿</vt:lpstr>
      <vt:lpstr>PowerPoint 演示文稿</vt:lpstr>
      <vt:lpstr>电阻应变片测试原理</vt:lpstr>
      <vt:lpstr>  电阻应变片的结构</vt:lpstr>
      <vt:lpstr>  电阻应变片的结构</vt:lpstr>
      <vt:lpstr>PowerPoint 演示文稿</vt:lpstr>
      <vt:lpstr>电阻应变片测试原理</vt:lpstr>
      <vt:lpstr>电阻应变片测试原理</vt:lpstr>
      <vt:lpstr>  电阻应变片的分类 </vt:lpstr>
      <vt:lpstr>应片形状</vt:lpstr>
      <vt:lpstr>  电阻应变片的工作原理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金属导体电阻变化率</vt:lpstr>
      <vt:lpstr>半导体电阻变化率</vt:lpstr>
      <vt:lpstr>电阻应变片的灵敏系数</vt:lpstr>
      <vt:lpstr> 电阻应变片的测量电路</vt:lpstr>
      <vt:lpstr>PowerPoint 演示文稿</vt:lpstr>
      <vt:lpstr>1.恒压源供电的直流电桥的工作原理 </vt:lpstr>
      <vt:lpstr>1.恒压源供电的直流电桥的工作原理 </vt:lpstr>
      <vt:lpstr>PowerPoint 演示文稿</vt:lpstr>
      <vt:lpstr>2.恒流源供电的直流电桥的工作原理</vt:lpstr>
      <vt:lpstr>3.电桥的类型</vt:lpstr>
      <vt:lpstr>PowerPoint 演示文稿</vt:lpstr>
      <vt:lpstr>PowerPoint 演示文稿</vt:lpstr>
      <vt:lpstr>PowerPoint 演示文稿</vt:lpstr>
      <vt:lpstr>PowerPoint 演示文稿</vt:lpstr>
      <vt:lpstr>（1）单臂电桥的工作原理与输出</vt:lpstr>
      <vt:lpstr>（1）单臂电桥的工作原理与输出</vt:lpstr>
      <vt:lpstr>（2）差动双臂电桥（半桥）--消除非线性误差的方法 </vt:lpstr>
      <vt:lpstr>（2）差动双臂电桥（半桥）--消除非线性误差的方法 </vt:lpstr>
      <vt:lpstr>（2）差动双臂电桥（半桥）--消除非线性误差的方法 </vt:lpstr>
      <vt:lpstr>（3）差动全桥</vt:lpstr>
      <vt:lpstr>PowerPoint 演示文稿</vt:lpstr>
      <vt:lpstr>调零电桥 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绪论</dc:title>
  <dc:creator>w</dc:creator>
  <cp:lastModifiedBy>土申</cp:lastModifiedBy>
  <cp:revision>109</cp:revision>
  <dcterms:created xsi:type="dcterms:W3CDTF">2002-09-04T15:15:00Z</dcterms:created>
  <dcterms:modified xsi:type="dcterms:W3CDTF">2023-08-16T09:23:38Z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649B95E062C24079B71D376CFF0634B7_12</vt:lpwstr>
  </property>
  <property fmtid="{D5CDD505-2E9C-101B-9397-08002B2CF9AE}" pid="3" name="KSOProductBuildVer">
    <vt:lpwstr>2052-11.1.0.14309</vt:lpwstr>
  </property>
</Properties>
</file>